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4" r:id="rId3"/>
    <p:sldId id="282" r:id="rId4"/>
    <p:sldId id="280" r:id="rId5"/>
    <p:sldId id="315" r:id="rId6"/>
    <p:sldId id="317" r:id="rId7"/>
    <p:sldId id="312" r:id="rId8"/>
    <p:sldId id="307" r:id="rId9"/>
    <p:sldId id="310" r:id="rId10"/>
    <p:sldId id="309" r:id="rId11"/>
    <p:sldId id="311" r:id="rId12"/>
    <p:sldId id="289" r:id="rId13"/>
    <p:sldId id="288" r:id="rId14"/>
    <p:sldId id="292" r:id="rId15"/>
    <p:sldId id="293" r:id="rId16"/>
    <p:sldId id="294" r:id="rId17"/>
    <p:sldId id="290" r:id="rId18"/>
    <p:sldId id="295" r:id="rId19"/>
    <p:sldId id="313" r:id="rId20"/>
    <p:sldId id="299" r:id="rId21"/>
    <p:sldId id="298" r:id="rId22"/>
    <p:sldId id="300" r:id="rId23"/>
    <p:sldId id="301" r:id="rId24"/>
    <p:sldId id="314" r:id="rId25"/>
    <p:sldId id="302" r:id="rId26"/>
    <p:sldId id="303" r:id="rId27"/>
    <p:sldId id="316" r:id="rId28"/>
    <p:sldId id="320" r:id="rId29"/>
    <p:sldId id="306" r:id="rId30"/>
    <p:sldId id="279" r:id="rId3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FB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3829" autoAdjust="0"/>
  </p:normalViewPr>
  <p:slideViewPr>
    <p:cSldViewPr snapToGrid="0">
      <p:cViewPr varScale="1">
        <p:scale>
          <a:sx n="107" d="100"/>
          <a:sy n="107" d="100"/>
        </p:scale>
        <p:origin x="-96" y="-55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9-02-20T23:16:39.9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639D2E-2621-4AA1-AC80-A78CF621BE0D}" emma:medium="tactile" emma:mode="ink">
          <msink:context xmlns:msink="http://schemas.microsoft.com/ink/2010/main" type="writingRegion" rotatedBoundingBox="27297,11736 27327,11736 27327,11765 27297,11765"/>
        </emma:interpretation>
      </emma:emma>
    </inkml:annotationXML>
    <inkml:traceGroup>
      <inkml:annotationXML>
        <emma:emma xmlns:emma="http://www.w3.org/2003/04/emma" version="1.0">
          <emma:interpretation id="{0BAE5802-CC50-4795-BE74-10BF01A5185F}" emma:medium="tactile" emma:mode="ink">
            <msink:context xmlns:msink="http://schemas.microsoft.com/ink/2010/main" type="paragraph" rotatedBoundingBox="27297,11736 27327,11736 27327,11765 27297,117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83B8274-9F17-466F-8B6E-D5344D50D5D3}" emma:medium="tactile" emma:mode="ink">
              <msink:context xmlns:msink="http://schemas.microsoft.com/ink/2010/main" type="line" rotatedBoundingBox="27297,11736 27327,11736 27327,11765 27297,11765"/>
            </emma:interpretation>
          </emma:emma>
        </inkml:annotationXML>
        <inkml:traceGroup>
          <inkml:annotationXML>
            <emma:emma xmlns:emma="http://www.w3.org/2003/04/emma" version="1.0">
              <emma:interpretation id="{9162D32A-2A14-458C-87E7-257B161064BA}" emma:medium="tactile" emma:mode="ink">
                <msink:context xmlns:msink="http://schemas.microsoft.com/ink/2010/main" type="inkWord" rotatedBoundingBox="27297,11736 27327,11736 27327,11765 27297,11765"/>
              </emma:interpretation>
              <emma:one-of disjunction-type="recognition" id="oneOf0">
                <emma:interpretation id="interp0" emma:lang="" emma:confidence="0">
                  <emma:literal>'</emma:literal>
                </emma:interpretation>
                <emma:interpretation id="interp1" emma:lang="" emma:confidence="0">
                  <emma:literal>/</emma:literal>
                </emma:interpretation>
                <emma:interpretation id="interp2" emma:lang="" emma:confidence="0">
                  <emma:literal>.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1</emma:literal>
                </emma:interpretation>
              </emma:one-of>
            </emma:emma>
          </inkml:annotationXML>
          <inkml:trace contextRef="#ctx0" brushRef="#br0">0 29 0,'30'-29'0,"-30"29"16,0 0-16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08EE-F72B-4C0F-A3E8-E30E5CB4E735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8A044-DF2B-4E62-BE57-63290C5102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162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06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64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590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571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52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057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31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53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546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63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552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C9CDC-B38A-4F89-8D1E-F6B3CD4BEFB0}" type="datetimeFigureOut">
              <a:rPr lang="ru-RU" smtClean="0"/>
              <a:pPr/>
              <a:t>03.06.2019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88E9-C486-4E6B-8E77-6CEA70406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651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sevier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opus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6909" y="638643"/>
            <a:ext cx="74451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b="1" dirty="0"/>
              <a:t>Факторы, способствующие и блокирующие публикационную активность российских авторов в ведущих мировых журналах, индексируемых </a:t>
            </a:r>
            <a:r>
              <a:rPr lang="ru-RU" sz="2800" b="1" dirty="0" err="1"/>
              <a:t>Scopus</a:t>
            </a:r>
            <a:r>
              <a:rPr lang="ru-RU" sz="2800" b="1" dirty="0"/>
              <a:t> и </a:t>
            </a:r>
            <a:r>
              <a:rPr lang="ru-RU" sz="2800" b="1" dirty="0" err="1"/>
              <a:t>Web</a:t>
            </a:r>
            <a:r>
              <a:rPr lang="ru-RU" sz="2800" b="1" dirty="0"/>
              <a:t> </a:t>
            </a:r>
            <a:r>
              <a:rPr lang="ru-RU" sz="2800" b="1" dirty="0" err="1"/>
              <a:t>of</a:t>
            </a:r>
            <a:r>
              <a:rPr lang="ru-RU" sz="2800" b="1" dirty="0"/>
              <a:t> </a:t>
            </a:r>
            <a:r>
              <a:rPr lang="ru-RU" sz="2800" b="1" dirty="0" err="1" smtClean="0"/>
              <a:t>Science</a:t>
            </a:r>
            <a:endParaRPr lang="ru-RU" sz="5400" b="1" dirty="0">
              <a:ea typeface="Calibri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6909" y="2528097"/>
            <a:ext cx="7897091" cy="268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Масалимова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Альфия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Рафисовна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ru-RU" sz="1400" b="1" i="1" dirty="0" smtClean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1600" b="1" i="1" dirty="0" smtClean="0">
                <a:cs typeface="Arial" pitchFamily="34" charset="0"/>
              </a:rPr>
              <a:t>- </a:t>
            </a:r>
            <a:r>
              <a:rPr lang="ru-RU" sz="1600" b="1" i="1" dirty="0">
                <a:cs typeface="Arial" pitchFamily="34" charset="0"/>
              </a:rPr>
              <a:t>Доктор педагогических наук, профессор кафедры дошкольного и начального образования Института психологии и образования К(П)ФУ</a:t>
            </a:r>
            <a:r>
              <a:rPr lang="en-US" sz="1600" b="1" i="1" dirty="0">
                <a:cs typeface="Arial" pitchFamily="34" charset="0"/>
              </a:rPr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ru-RU" sz="1600" b="1" i="1" dirty="0"/>
              <a:t>- Руководитель отдела публикационной поддержки Стратегической Академической Единицы К(П)ФУ</a:t>
            </a:r>
            <a:endParaRPr lang="en-US" sz="1600" b="1" i="1" dirty="0">
              <a:cs typeface="Arial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ru-RU" sz="1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22326" indent="-2857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ru-RU" sz="1200" b="1" dirty="0" smtClean="0"/>
              <a:t>Член редакционной коллеги журнала – Российский психологический журнал </a:t>
            </a:r>
            <a:r>
              <a:rPr lang="en-US" sz="1200" b="1" dirty="0" smtClean="0"/>
              <a:t>(</a:t>
            </a:r>
            <a:r>
              <a:rPr lang="ru-RU" sz="1200" b="1" dirty="0" smtClean="0"/>
              <a:t>Россия) (</a:t>
            </a:r>
            <a:r>
              <a:rPr lang="en-US" sz="1200" b="1" dirty="0" smtClean="0"/>
              <a:t>Web of Science)</a:t>
            </a:r>
            <a:endParaRPr lang="ru-RU" sz="1200" b="1" dirty="0" smtClean="0"/>
          </a:p>
          <a:p>
            <a:pPr marL="322326" indent="-2857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ru-RU" sz="1200" b="1" smtClean="0">
                <a:cs typeface="Arial" pitchFamily="34" charset="0"/>
              </a:rPr>
              <a:t>Соредактор </a:t>
            </a:r>
            <a:r>
              <a:rPr lang="en-US" sz="1200" b="1" dirty="0">
                <a:cs typeface="Arial" pitchFamily="34" charset="0"/>
              </a:rPr>
              <a:t>Eurasian Journal of Educational </a:t>
            </a:r>
            <a:r>
              <a:rPr lang="en-US" sz="1200" b="1" dirty="0" smtClean="0">
                <a:cs typeface="Arial" pitchFamily="34" charset="0"/>
              </a:rPr>
              <a:t>Research</a:t>
            </a:r>
            <a:r>
              <a:rPr lang="ru-RU" sz="1200" b="1" dirty="0" smtClean="0">
                <a:cs typeface="Arial" pitchFamily="34" charset="0"/>
              </a:rPr>
              <a:t> (Турция)</a:t>
            </a:r>
            <a:r>
              <a:rPr lang="en-US" sz="1200" b="1" dirty="0" smtClean="0">
                <a:cs typeface="Arial" pitchFamily="34" charset="0"/>
              </a:rPr>
              <a:t> </a:t>
            </a:r>
            <a:r>
              <a:rPr lang="en-US" sz="1200" b="1" dirty="0">
                <a:cs typeface="Arial" pitchFamily="34" charset="0"/>
              </a:rPr>
              <a:t>(SCOPUS &amp; </a:t>
            </a:r>
            <a:r>
              <a:rPr lang="en-US" sz="1200" b="1" dirty="0" smtClean="0">
                <a:cs typeface="Arial" pitchFamily="34" charset="0"/>
              </a:rPr>
              <a:t>Web of Science)</a:t>
            </a:r>
            <a:endParaRPr lang="ru-RU" sz="1200" b="1" dirty="0" smtClean="0">
              <a:cs typeface="Arial" pitchFamily="34" charset="0"/>
            </a:endParaRPr>
          </a:p>
          <a:p>
            <a:pPr marL="322326" indent="-2857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ru-RU" sz="1200" b="1" dirty="0" smtClean="0">
                <a:cs typeface="Arial" pitchFamily="34" charset="0"/>
              </a:rPr>
              <a:t>и др.</a:t>
            </a:r>
          </a:p>
          <a:p>
            <a:pPr marL="36576">
              <a:lnSpc>
                <a:spcPct val="90000"/>
              </a:lnSpc>
              <a:defRPr/>
            </a:pPr>
            <a:endParaRPr lang="ru-RU" sz="1400" b="1" dirty="0">
              <a:cs typeface="Arial" pitchFamily="34" charset="0"/>
            </a:endParaRPr>
          </a:p>
          <a:p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2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7186725"/>
              </p:ext>
            </p:extLst>
          </p:nvPr>
        </p:nvGraphicFramePr>
        <p:xfrm>
          <a:off x="84083" y="-6660"/>
          <a:ext cx="8954814" cy="518826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57870">
                  <a:extLst>
                    <a:ext uri="{9D8B030D-6E8A-4147-A177-3AD203B41FA5}">
                      <a16:colId xmlns:a16="http://schemas.microsoft.com/office/drawing/2014/main" xmlns="" val="240808163"/>
                    </a:ext>
                  </a:extLst>
                </a:gridCol>
                <a:gridCol w="6274835">
                  <a:extLst>
                    <a:ext uri="{9D8B030D-6E8A-4147-A177-3AD203B41FA5}">
                      <a16:colId xmlns:a16="http://schemas.microsoft.com/office/drawing/2014/main" xmlns="" val="249208568"/>
                    </a:ext>
                  </a:extLst>
                </a:gridCol>
                <a:gridCol w="1523732">
                  <a:extLst>
                    <a:ext uri="{9D8B030D-6E8A-4147-A177-3AD203B41FA5}">
                      <a16:colId xmlns:a16="http://schemas.microsoft.com/office/drawing/2014/main" xmlns="" val="154221287"/>
                    </a:ext>
                  </a:extLst>
                </a:gridCol>
                <a:gridCol w="698377">
                  <a:extLst>
                    <a:ext uri="{9D8B030D-6E8A-4147-A177-3AD203B41FA5}">
                      <a16:colId xmlns:a16="http://schemas.microsoft.com/office/drawing/2014/main" xmlns="" val="2382796105"/>
                    </a:ext>
                  </a:extLst>
                </a:gridCol>
              </a:tblGrid>
              <a:tr h="441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TOP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журналов блока 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в которых публикуется наибольшее количество статей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РОССИИ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(2015-2018гг.) (февраль</a:t>
                      </a:r>
                      <a:r>
                        <a:rPr lang="ru-RU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2019</a:t>
                      </a:r>
                      <a:r>
                        <a:rPr lang="en-US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200" b="1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SciVal</a:t>
                      </a:r>
                      <a:r>
                        <a:rPr lang="ru-RU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Квартиль (страна)</a:t>
                      </a:r>
                    </a:p>
                  </a:txBody>
                  <a:tcPr marL="91455" marR="91455" marT="45717" marB="45717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Кол-во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публ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91455" marR="9145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6250851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Teoriya</a:t>
                      </a: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 </a:t>
                      </a:r>
                      <a:r>
                        <a:rPr lang="en-US" sz="95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Praktika</a:t>
                      </a: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Fizicheskoy</a:t>
                      </a: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Kultury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Россия</a:t>
                      </a: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1525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032046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Astra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Salvensis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Румыния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308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0061830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Perspektivy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Nauki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Obrazovania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Россия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254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229723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Novosibirsk State Pedagogical University Bulletin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(Россия)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230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544740"/>
                  </a:ext>
                </a:extLst>
              </a:tr>
              <a:tr h="224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</a:t>
                      </a: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Music Scholarship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(Россия)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161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6868191"/>
                  </a:ext>
                </a:extLst>
              </a:tr>
              <a:tr h="24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Russian Education and Society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(Америка)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139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9436372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Integration of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(Россия)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131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0680598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ru-RU" sz="9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Voprosy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Obrazovaniya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(Россия)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127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8770828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9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Psychology, Journal of the Higher School of Economics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Q4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Россия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94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0986077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10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European Journal of Contemporary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Q4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Россия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09840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11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Periodico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Tche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50" b="1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Quimica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(Бразилия)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78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3493661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12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Eurasia Journal of Mathematics, Science and Technology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(Англия)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75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653134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13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Journal of Social Studies Education Research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 (Турция)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58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167570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14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International Journal of Cognitive Research in Science, Engineering and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Сербия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6580567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15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Journal of Entrepreneurship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Америка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4251533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International Journal of Educational Management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Англия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187116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17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International Journal of Emerging Technologies in Learning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(Германия)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5912645"/>
                  </a:ext>
                </a:extLst>
              </a:tr>
              <a:tr h="235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18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Learning and Individual Differences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Англия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509556"/>
                  </a:ext>
                </a:extLst>
              </a:tr>
              <a:tr h="220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19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Space and Culture, India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Англия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877631"/>
                  </a:ext>
                </a:extLst>
              </a:tr>
              <a:tr h="229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Physics Education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Англия</a:t>
                      </a:r>
                      <a:r>
                        <a:rPr lang="en-US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5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ru-RU" sz="9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856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556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3835668"/>
              </p:ext>
            </p:extLst>
          </p:nvPr>
        </p:nvGraphicFramePr>
        <p:xfrm>
          <a:off x="94593" y="0"/>
          <a:ext cx="8933793" cy="517149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16122">
                  <a:extLst>
                    <a:ext uri="{9D8B030D-6E8A-4147-A177-3AD203B41FA5}">
                      <a16:colId xmlns:a16="http://schemas.microsoft.com/office/drawing/2014/main" xmlns="" val="1003220155"/>
                    </a:ext>
                  </a:extLst>
                </a:gridCol>
                <a:gridCol w="2509127">
                  <a:extLst>
                    <a:ext uri="{9D8B030D-6E8A-4147-A177-3AD203B41FA5}">
                      <a16:colId xmlns:a16="http://schemas.microsoft.com/office/drawing/2014/main" xmlns="" val="2196089949"/>
                    </a:ext>
                  </a:extLst>
                </a:gridCol>
                <a:gridCol w="1763763">
                  <a:extLst>
                    <a:ext uri="{9D8B030D-6E8A-4147-A177-3AD203B41FA5}">
                      <a16:colId xmlns:a16="http://schemas.microsoft.com/office/drawing/2014/main" xmlns="" val="1461117456"/>
                    </a:ext>
                  </a:extLst>
                </a:gridCol>
                <a:gridCol w="4044781">
                  <a:extLst>
                    <a:ext uri="{9D8B030D-6E8A-4147-A177-3AD203B41FA5}">
                      <a16:colId xmlns:a16="http://schemas.microsoft.com/office/drawing/2014/main" xmlns="" val="2222969033"/>
                    </a:ext>
                  </a:extLst>
                </a:gridCol>
              </a:tblGrid>
              <a:tr h="69571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журналов блока </a:t>
                      </a:r>
                      <a:r>
                        <a:rPr kumimoji="0" lang="en-US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интегрированные с медицинским  образованием </a:t>
                      </a:r>
                      <a:r>
                        <a:rPr kumimoji="0" lang="ru-RU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1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Education+Medicine</a:t>
                      </a:r>
                      <a:r>
                        <a:rPr kumimoji="0" lang="en-US" sz="1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-52"/>
                        <a:cs typeface="Arial" charset="0"/>
                      </a:endParaRPr>
                    </a:p>
                  </a:txBody>
                  <a:tcPr marL="91455" marR="9145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164576"/>
                  </a:ext>
                </a:extLst>
              </a:tr>
              <a:tr h="516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Название</a:t>
                      </a:r>
                      <a:endParaRPr kumimoji="0" lang="en-US" sz="14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Направленность журнала</a:t>
                      </a:r>
                      <a:endParaRPr lang="ru-RU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Названия статей</a:t>
                      </a:r>
                      <a:endParaRPr lang="ru-RU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Аннотация статей</a:t>
                      </a:r>
                      <a:endParaRPr lang="ru-RU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387696"/>
                  </a:ext>
                </a:extLst>
              </a:tr>
              <a:tr h="1020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Academic 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Medicine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91455" marR="91455" marT="45717" marB="45717" vert="vert27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Принимает статьи по вопросам подготовки мед. кадров, управлению в области мед. образования; в области здравоохранения и науки.</a:t>
                      </a:r>
                      <a:endParaRPr lang="ru-RU" sz="1250" b="1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50" spc="-2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Компетенций недостаточно: становление</a:t>
                      </a:r>
                      <a:r>
                        <a:rPr lang="ru-RU" sz="1250" spc="-2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и развитие </a:t>
                      </a:r>
                      <a:r>
                        <a:rPr lang="ru-RU" sz="1250" spc="-2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личности врача в мед. подготовке</a:t>
                      </a:r>
                      <a:endParaRPr lang="ru-RU" sz="1250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Речь идет об интеграции проф. и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общекульт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компетенций врачей в процессе их подготовки. Авторы предлагают концептуальный анализ проблемы интеграции двух процессов – процесса развития проф. компетенций и формирование гуманной личности врача. </a:t>
                      </a:r>
                      <a:endParaRPr lang="ru-RU" sz="1250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2054736"/>
                  </a:ext>
                </a:extLst>
              </a:tr>
              <a:tr h="136209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</a:t>
                      </a:r>
                      <a:endParaRPr kumimoji="0" lang="ru-RU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5" marR="91455" marT="45717" marB="45717" vert="vert27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Принимает статьи для обсуждения и обмена информацией в области медицины и преподавания, в целях распространения передового опыта в области мед. образования и проф. подготовки. </a:t>
                      </a:r>
                      <a:endParaRPr lang="ru-RU" sz="1250" b="1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Компетенции в мед. образовании: развитие навыков успешного обучения в течение всей жизни </a:t>
                      </a:r>
                      <a:endParaRPr lang="ru-RU" sz="1250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Мед. программы должны предоставить студентам возможность практиковать и развивать свои компетенции, необходимые в течении всей жизни и проф.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деят-ти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Профессия врача требует высокого уровня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самообразоват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компетенции, благодаря которой они смогут адаптироваться к профессии врача.</a:t>
                      </a:r>
                      <a:endParaRPr lang="ru-RU" sz="1250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0303039"/>
                  </a:ext>
                </a:extLst>
              </a:tr>
              <a:tr h="1548362"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Teacher 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5" marR="91455" marT="45717" marB="45717" vert="vert27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Принимает статьи связанные с подготовкой преподавателей для медицинских вузов.  Также принимаются материалы по курсам повышения квалификации преподавателей для медицинских вузов.</a:t>
                      </a:r>
                      <a:endParaRPr kumimoji="0" lang="ru-RU" sz="1250" kern="1200" spc="-2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 способствует повышению эмоционального интеллекта студентов медицинских вузов  в процессе обучения?</a:t>
                      </a:r>
                      <a:endParaRPr kumimoji="0" lang="ru-RU" sz="1250" kern="1200" spc="-2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интеллект является одним из видов социального интеллекта, который включает разграничения между эмоциями и действиями.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интеллект связан с межличностными и коммуникативными навыками. В статье делается акцент на том, что использование имитационных пациентов для повышения уровня </a:t>
                      </a:r>
                      <a:r>
                        <a:rPr kumimoji="0" lang="ru-RU" sz="1250" kern="1200" spc="-2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</a:t>
                      </a:r>
                      <a:r>
                        <a:rPr kumimoji="0" lang="ru-RU" sz="1250" kern="1200" spc="-2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интеллекта является эффективным при обучении студентов.</a:t>
                      </a:r>
                      <a:endParaRPr lang="ru-RU" sz="1250" spc="-2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097826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7" name="Рукописный ввод 6"/>
              <p14:cNvContentPartPr/>
              <p14:nvPr/>
            </p14:nvContentPartPr>
            <p14:xfrm>
              <a:off x="9826994" y="4225055"/>
              <a:ext cx="11160" cy="10800"/>
            </p14:xfrm>
          </p:contentPart>
        </mc:Choice>
        <mc:Fallback>
          <p:pic>
            <p:nvPicPr>
              <p:cNvPr id="7" name="Рукописный ввод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15114" y="4213175"/>
                <a:ext cx="34920" cy="3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2950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393" y="100429"/>
            <a:ext cx="8647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</a:rPr>
              <a:t>ОШИБКИ </a:t>
            </a:r>
            <a:r>
              <a:rPr lang="ru-RU" sz="2400" b="1" dirty="0">
                <a:solidFill>
                  <a:schemeClr val="tx2"/>
                </a:solidFill>
              </a:rPr>
              <a:t>АВТОРОВ </a:t>
            </a:r>
            <a:r>
              <a:rPr lang="ru-RU" sz="2400" b="1" dirty="0" smtClean="0">
                <a:solidFill>
                  <a:schemeClr val="tx2"/>
                </a:solidFill>
              </a:rPr>
              <a:t>ПРИ </a:t>
            </a:r>
            <a:r>
              <a:rPr lang="ru-RU" sz="2400" b="1" u="sng" dirty="0">
                <a:solidFill>
                  <a:schemeClr val="tx2"/>
                </a:solidFill>
              </a:rPr>
              <a:t>ФОРМУЛИРОВАНИИ ТЕМЫ И ВЫБОРЕ ЖУРНАЛА</a:t>
            </a:r>
            <a:r>
              <a:rPr lang="ru-RU" sz="2400" b="1" dirty="0">
                <a:solidFill>
                  <a:schemeClr val="tx2"/>
                </a:solidFill>
              </a:rPr>
              <a:t> ДЛЯ СВОИХ СТАТЕЙ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784" y="1026020"/>
            <a:ext cx="852054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/>
              <a:t>- </a:t>
            </a:r>
            <a:r>
              <a:rPr lang="ru-RU" sz="2400" b="1" i="1" dirty="0" smtClean="0"/>
              <a:t>отсутствие </a:t>
            </a:r>
            <a:r>
              <a:rPr lang="ru-RU" sz="2400" b="1" i="1" dirty="0"/>
              <a:t>актуальной проблемы в названии статьи</a:t>
            </a:r>
            <a:r>
              <a:rPr lang="ru-RU" sz="2000" i="1" dirty="0"/>
              <a:t>.</a:t>
            </a:r>
            <a:r>
              <a:rPr lang="ru-RU" sz="2000" dirty="0"/>
              <a:t> При выборе и формулировании темы исследования необходимо исходить из того, чем данная статья может быть полезна не только для отечественной педагогической науки, но и для зарубежного научного сообщества; </a:t>
            </a:r>
          </a:p>
          <a:p>
            <a:pPr algn="just"/>
            <a:r>
              <a:rPr lang="ru-RU" sz="2000" b="1" i="1" dirty="0" smtClean="0"/>
              <a:t>- </a:t>
            </a:r>
            <a:r>
              <a:rPr lang="ru-RU" sz="2400" b="1" i="1" dirty="0" smtClean="0"/>
              <a:t>отправка </a:t>
            </a:r>
            <a:r>
              <a:rPr lang="ru-RU" sz="2400" b="1" i="1" dirty="0"/>
              <a:t>статей в непрофильные журналы</a:t>
            </a:r>
            <a:r>
              <a:rPr lang="ru-RU" sz="2000" dirty="0"/>
              <a:t>. Прежде чем начинать разработку той или иной статьи, необходимо сначала подобрать журнал согласно содержанию статьи. Порой авторы ошибаются, подавая свои статьи на различные темы в журналы, в названиях которых встречается слово </a:t>
            </a:r>
            <a:r>
              <a:rPr lang="en-US" sz="2000" dirty="0"/>
              <a:t>Education</a:t>
            </a:r>
            <a:r>
              <a:rPr lang="ru-RU" sz="2000" dirty="0"/>
              <a:t>, или же подавая эмпирические статьи в журналы, которые публикуют только обзорные исследования. Необходимо внимательно ознакомиться с содержанием выбираемого журнала.</a:t>
            </a:r>
          </a:p>
        </p:txBody>
      </p:sp>
    </p:spTree>
    <p:extLst>
      <p:ext uri="{BB962C8B-B14F-4D97-AF65-F5344CB8AC3E}">
        <p14:creationId xmlns:p14="http://schemas.microsoft.com/office/powerpoint/2010/main" xmlns="" val="22143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3807" y="1051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tx2"/>
                </a:solidFill>
              </a:rPr>
              <a:t>ТИПИЧНЫЕ ОШИБКИ </a:t>
            </a:r>
            <a:r>
              <a:rPr lang="ru-RU" sz="2400" b="1" u="sng" dirty="0">
                <a:solidFill>
                  <a:schemeClr val="tx2"/>
                </a:solidFill>
              </a:rPr>
              <a:t>В АННОТАЦИЯХ</a:t>
            </a:r>
            <a:r>
              <a:rPr lang="ru-RU" sz="2400" b="1" dirty="0">
                <a:solidFill>
                  <a:schemeClr val="tx2"/>
                </a:solidFill>
              </a:rPr>
              <a:t> АВТОРОВ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593" y="434519"/>
            <a:ext cx="88786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i="1" dirty="0"/>
              <a:t>недостаточный учет требований к оформлению аннотаций статей</a:t>
            </a:r>
            <a:r>
              <a:rPr lang="ru-RU" sz="1600" dirty="0"/>
              <a:t>, </a:t>
            </a:r>
            <a:r>
              <a:rPr lang="ru-RU" sz="1500" dirty="0"/>
              <a:t>которые должны содержать кратко изложенную информацию об актуальности заявленной проблемы, цели статьи, ведущих методах или методиках при решении заявленной проблемы, авторских результатах, практической значимости материалов статьи;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/>
              <a:t>недостаточно четкое и лаконичное обоснование актуальности исследования в аннотации</a:t>
            </a:r>
            <a:r>
              <a:rPr lang="ru-RU" sz="1600" dirty="0"/>
              <a:t>. </a:t>
            </a:r>
            <a:r>
              <a:rPr lang="ru-RU" sz="1500" dirty="0"/>
              <a:t>Актуальность в аннотации должна быть в одно-два предложения</a:t>
            </a:r>
            <a:r>
              <a:rPr lang="ru-RU" sz="15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smtClean="0"/>
              <a:t>ограниченность актуальности в аннотации только для России</a:t>
            </a:r>
            <a:r>
              <a:rPr lang="ru-RU" sz="1600" dirty="0" smtClean="0"/>
              <a:t>. </a:t>
            </a:r>
            <a:r>
              <a:rPr lang="ru-RU" sz="1500" dirty="0" smtClean="0"/>
              <a:t>Актуальность проблемы должна носить глобальный характер.</a:t>
            </a:r>
            <a:endParaRPr lang="ru-RU" sz="1500" dirty="0"/>
          </a:p>
          <a:p>
            <a:pPr marL="342900" indent="-342900">
              <a:buFont typeface="+mj-lt"/>
              <a:buAutoNum type="arabicPeriod"/>
            </a:pPr>
            <a:r>
              <a:rPr lang="ru-RU" b="1" i="1" dirty="0"/>
              <a:t>нечеткое обоснование ведущего метода или подхода, лежащего в основе того или иного исследования</a:t>
            </a:r>
            <a:r>
              <a:rPr lang="ru-RU" sz="1600" dirty="0"/>
              <a:t>, </a:t>
            </a:r>
            <a:r>
              <a:rPr lang="ru-RU" sz="1500" dirty="0"/>
              <a:t>то есть авторы ограничиваются лишь перечислением ведущих методов исследования, не конкретизируя их предназначение, чему они способствовали или позволили выявить то или иное явление.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/>
              <a:t>размытая представленность авторских результатов</a:t>
            </a:r>
            <a:r>
              <a:rPr lang="ru-RU" sz="1600" dirty="0"/>
              <a:t>. </a:t>
            </a:r>
            <a:r>
              <a:rPr lang="ru-RU" sz="1500" dirty="0"/>
              <a:t>Необходимо более конкретно перечислить результаты, а именно: что выявлено, что разработано, обосновано, доказано.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i="1" dirty="0" smtClean="0"/>
              <a:t>при </a:t>
            </a:r>
            <a:r>
              <a:rPr lang="ru-RU" b="1" i="1" dirty="0"/>
              <a:t>представлении практической значимости исследования в аннотации авторы ограничиваются лишь рекомендациями – кому данная статья может быть полезна</a:t>
            </a:r>
            <a:r>
              <a:rPr lang="ru-RU" sz="1600" dirty="0"/>
              <a:t>. </a:t>
            </a:r>
            <a:r>
              <a:rPr lang="ru-RU" sz="1500" dirty="0"/>
              <a:t>Но этого недостаточно, так как необходимо представить конкретно практическую значимость предложенных в статье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2771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0124" y="0"/>
            <a:ext cx="6970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tx2"/>
                </a:solidFill>
              </a:rPr>
              <a:t>ТРЕБОВАНИЯ К АННОТАЦИИ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155" y="619185"/>
            <a:ext cx="8801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- Актуальность проблемы. </a:t>
            </a:r>
          </a:p>
          <a:p>
            <a:r>
              <a:rPr lang="ru-RU" sz="3200" b="1" dirty="0"/>
              <a:t>- Цель статьи.</a:t>
            </a:r>
          </a:p>
          <a:p>
            <a:r>
              <a:rPr lang="ru-RU" sz="3200" b="1" dirty="0"/>
              <a:t>- Ведущий метод к исследованию проблемы (если статья эмпирическая) </a:t>
            </a:r>
            <a:r>
              <a:rPr lang="en-US" sz="3200" b="1" dirty="0"/>
              <a:t>/ </a:t>
            </a:r>
            <a:r>
              <a:rPr lang="ru-RU" sz="3200" b="1" dirty="0"/>
              <a:t>ведущий подход к исследованию проблемы (если статья теоретическая).</a:t>
            </a:r>
            <a:endParaRPr lang="en-US" sz="3200" b="1" dirty="0"/>
          </a:p>
          <a:p>
            <a:r>
              <a:rPr lang="ru-RU" sz="3200" b="1" dirty="0"/>
              <a:t>- Результаты статьи </a:t>
            </a:r>
            <a:r>
              <a:rPr lang="ru-RU" sz="3200" b="1" dirty="0" smtClean="0"/>
              <a:t>(только </a:t>
            </a:r>
            <a:r>
              <a:rPr lang="ru-RU" sz="3200" b="1" dirty="0"/>
              <a:t>авторские результаты)</a:t>
            </a:r>
          </a:p>
          <a:p>
            <a:r>
              <a:rPr lang="ru-RU" sz="3200" b="1" dirty="0"/>
              <a:t>- Значимость результатов статьи</a:t>
            </a:r>
          </a:p>
        </p:txBody>
      </p:sp>
    </p:spTree>
    <p:extLst>
      <p:ext uri="{BB962C8B-B14F-4D97-AF65-F5344CB8AC3E}">
        <p14:creationId xmlns:p14="http://schemas.microsoft.com/office/powerpoint/2010/main" xmlns="" val="20917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8264" y="-86842"/>
            <a:ext cx="5025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tx2"/>
                </a:solidFill>
              </a:rPr>
              <a:t>Пример 1: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382" y="113213"/>
            <a:ext cx="88010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Портфолио выпускника педагогической магистратуры: новое видение процесса проектирования и </a:t>
            </a:r>
            <a:r>
              <a:rPr lang="ru-RU" b="1" dirty="0" smtClean="0"/>
              <a:t>реализации</a:t>
            </a:r>
          </a:p>
          <a:p>
            <a:pPr algn="just"/>
            <a:r>
              <a:rPr lang="ru-RU" sz="1600" b="1" u="sng" dirty="0" smtClean="0"/>
              <a:t>Актуальность</a:t>
            </a:r>
            <a:r>
              <a:rPr lang="ru-RU" sz="1200" dirty="0" smtClean="0"/>
              <a:t> </a:t>
            </a:r>
            <a:r>
              <a:rPr lang="ru-RU" sz="1600" b="1" dirty="0"/>
              <a:t>исследования</a:t>
            </a:r>
            <a:r>
              <a:rPr lang="ru-RU" sz="1200" dirty="0"/>
              <a:t> обусловлена тем, что традиционные технологии формирования компетенций студентов и существующие формы итоговой аттестации исчерпали свои потенциальные возможности в российской системе педагогического образования. В связи с этим, необходимы совершенно иные механизмы решения данных проблем в условиях интернационализации образования, одним из которых может стать портфолио. Однако, портфолио в своем традиционном формате, представляющий собой механическое соединение разрозненных материалов, не способен решить наболевшие проблемы</a:t>
            </a:r>
            <a:r>
              <a:rPr lang="ru-RU" sz="1200" dirty="0" smtClean="0"/>
              <a:t>. </a:t>
            </a:r>
            <a:r>
              <a:rPr lang="ru-RU" sz="1200" dirty="0"/>
              <a:t>В связи с этим, данная </a:t>
            </a:r>
            <a:r>
              <a:rPr lang="ru-RU" sz="1600" b="1" u="sng" dirty="0"/>
              <a:t>статья направлена </a:t>
            </a:r>
            <a:r>
              <a:rPr lang="ru-RU" sz="1200" dirty="0"/>
              <a:t>на</a:t>
            </a:r>
            <a:r>
              <a:rPr lang="ru-RU" sz="1200" b="1" dirty="0"/>
              <a:t> </a:t>
            </a:r>
            <a:r>
              <a:rPr lang="ru-RU" sz="1200" dirty="0"/>
              <a:t>проектирование и апробацию портфолио выпускника педагогической магистратуры, включающее в себя </a:t>
            </a:r>
            <a:r>
              <a:rPr lang="ru-RU" sz="1200" dirty="0" err="1"/>
              <a:t>практикоориентированные</a:t>
            </a:r>
            <a:r>
              <a:rPr lang="ru-RU" sz="1200" dirty="0"/>
              <a:t> разделы и модули, позволяющие отразить процесс и результат участия студента в различных видах учебно-профессиональной деятельности на основе индивидуальной стратегии развития</a:t>
            </a:r>
            <a:r>
              <a:rPr lang="ru-RU" sz="1200" dirty="0" smtClean="0"/>
              <a:t>. </a:t>
            </a:r>
            <a:r>
              <a:rPr lang="ru-RU" sz="1600" b="1" u="sng" dirty="0"/>
              <a:t>Ведущим подходом </a:t>
            </a:r>
            <a:r>
              <a:rPr lang="ru-RU" sz="1200" dirty="0"/>
              <a:t>при проектировании портфолио явился интегрированный подход, представляющий собой совокупность трех подходов: субъектно-</a:t>
            </a:r>
            <a:r>
              <a:rPr lang="ru-RU" sz="1200" dirty="0" err="1"/>
              <a:t>деятельностного</a:t>
            </a:r>
            <a:r>
              <a:rPr lang="ru-RU" sz="1200" dirty="0"/>
              <a:t>, </a:t>
            </a:r>
            <a:r>
              <a:rPr lang="ru-RU" sz="1200" dirty="0" err="1"/>
              <a:t>компетентностно-деятельностного</a:t>
            </a:r>
            <a:r>
              <a:rPr lang="ru-RU" sz="1200" dirty="0"/>
              <a:t>, рефлексивно-</a:t>
            </a:r>
            <a:r>
              <a:rPr lang="ru-RU" sz="1200" dirty="0" err="1"/>
              <a:t>деятельностного</a:t>
            </a:r>
            <a:r>
              <a:rPr lang="ru-RU" sz="1200" dirty="0"/>
              <a:t>. </a:t>
            </a:r>
            <a:r>
              <a:rPr lang="ru-RU" sz="1400" b="1" i="1" dirty="0"/>
              <a:t>Такой подход позволил</a:t>
            </a:r>
            <a:r>
              <a:rPr lang="ru-RU" sz="1200" i="1" dirty="0"/>
              <a:t> </a:t>
            </a:r>
            <a:r>
              <a:rPr lang="ru-RU" sz="1200" dirty="0"/>
              <a:t>более объемно, как бы в 3</a:t>
            </a:r>
            <a:r>
              <a:rPr lang="en-US" sz="1200" dirty="0"/>
              <a:t>D</a:t>
            </a:r>
            <a:r>
              <a:rPr lang="ru-RU" sz="1200" dirty="0"/>
              <a:t> формате, выделить те стороны данной интеграции, которые невозможно выделить при отдельном рассмотрения каждого из подходов, и позволил в новом видении актуализировать </a:t>
            </a:r>
            <a:r>
              <a:rPr lang="ru-RU" sz="1200" dirty="0" err="1"/>
              <a:t>деятельностную</a:t>
            </a:r>
            <a:r>
              <a:rPr lang="ru-RU" sz="1200" dirty="0"/>
              <a:t> основу процесса подготовки учителей. </a:t>
            </a:r>
            <a:r>
              <a:rPr lang="ru-RU" sz="1600" b="1" u="sng" dirty="0" smtClean="0"/>
              <a:t>Основные </a:t>
            </a:r>
            <a:r>
              <a:rPr lang="ru-RU" sz="1600" b="1" u="sng" dirty="0"/>
              <a:t>результаты </a:t>
            </a:r>
            <a:r>
              <a:rPr lang="ru-RU" sz="1600" b="1" dirty="0"/>
              <a:t>исследования</a:t>
            </a:r>
            <a:r>
              <a:rPr lang="ru-RU" sz="1600" dirty="0"/>
              <a:t> </a:t>
            </a:r>
            <a:r>
              <a:rPr lang="ru-RU" sz="1200" dirty="0"/>
              <a:t>состоят в </a:t>
            </a:r>
            <a:r>
              <a:rPr lang="ru-RU" sz="1200" dirty="0" smtClean="0"/>
              <a:t>разработке следующей структуры </a:t>
            </a:r>
            <a:r>
              <a:rPr lang="ru-RU" sz="1200" dirty="0"/>
              <a:t>портфолио: 1) общие сведения о выпускнике, 2) индивидуальная стратегия профессионально-личностного развития; 3) нормативная и научно-методическая база </a:t>
            </a:r>
            <a:r>
              <a:rPr lang="ru-RU" sz="1200" dirty="0" err="1" smtClean="0"/>
              <a:t>пед</a:t>
            </a:r>
            <a:r>
              <a:rPr lang="ru-RU" sz="1200" dirty="0" smtClean="0"/>
              <a:t>. деятельности</a:t>
            </a:r>
            <a:r>
              <a:rPr lang="ru-RU" sz="1200" dirty="0"/>
              <a:t>, 4) учебно-профессиональная деятельность и ее </a:t>
            </a:r>
            <a:r>
              <a:rPr lang="ru-RU" sz="1200" dirty="0" smtClean="0"/>
              <a:t>результаты, </a:t>
            </a:r>
            <a:r>
              <a:rPr lang="ru-RU" sz="1200" dirty="0"/>
              <a:t>5) результаты научно-исследовательской деятельности и публикационной активности; 6) внеаудиторная деятельность и ее результаты; 7) достижения выпускника; 8) рефлексия и сторонние оценки. В процессе исследования модуль рассматривался не как набор разрозненных дисциплин, объединённых одной тематикой, а как интегрированный комплекс учебных разделов, различных видов практик, научно-исследовательской работы студента</a:t>
            </a:r>
            <a:r>
              <a:rPr lang="ru-RU" sz="1200" dirty="0" smtClean="0"/>
              <a:t>. </a:t>
            </a:r>
            <a:r>
              <a:rPr lang="ru-RU" sz="1600" b="1" u="sng" dirty="0"/>
              <a:t>Значимость</a:t>
            </a:r>
            <a:r>
              <a:rPr lang="ru-RU" sz="1200" u="sng" dirty="0"/>
              <a:t> </a:t>
            </a:r>
            <a:r>
              <a:rPr lang="ru-RU" sz="1600" b="1" u="sng" dirty="0"/>
              <a:t>полученных результатов </a:t>
            </a:r>
            <a:r>
              <a:rPr lang="ru-RU" sz="1200" dirty="0"/>
              <a:t>состоит в том, что </a:t>
            </a:r>
            <a:r>
              <a:rPr lang="ru-RU" sz="1200" dirty="0" smtClean="0"/>
              <a:t>предлагаемый авторов </a:t>
            </a:r>
            <a:r>
              <a:rPr lang="ru-RU" sz="1200" dirty="0"/>
              <a:t>портфолио позволяет реализовать индивидуальную траекторию профессионального становления, продемонстрировать уровень </a:t>
            </a:r>
            <a:r>
              <a:rPr lang="ru-RU" sz="1200" dirty="0" err="1"/>
              <a:t>сформированности</a:t>
            </a:r>
            <a:r>
              <a:rPr lang="ru-RU" sz="1200" dirty="0"/>
              <a:t> компетенций, осознанно войти в профессионально-педагогическую среду, сформировать предпосылки дальнейшей самореализации.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32021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8264" y="0"/>
            <a:ext cx="5025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Пример </a:t>
            </a:r>
            <a:r>
              <a:rPr lang="ru-RU" sz="2000" b="1" dirty="0" smtClean="0"/>
              <a:t>2</a:t>
            </a:r>
            <a:r>
              <a:rPr lang="ru-RU" sz="2000" b="1" dirty="0" smtClean="0">
                <a:solidFill>
                  <a:schemeClr val="tx2"/>
                </a:solidFill>
              </a:rPr>
              <a:t>: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645" y="200055"/>
            <a:ext cx="8801099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Прошлое и настоящее наставничество. Современные его механизмы при работе с молодыми преподавателями</a:t>
            </a:r>
          </a:p>
          <a:p>
            <a:pPr algn="just"/>
            <a:r>
              <a:rPr lang="ru-RU" sz="1600" b="1" dirty="0" smtClean="0"/>
              <a:t>Актуальность исследования. </a:t>
            </a:r>
            <a:r>
              <a:rPr lang="ru-RU" sz="1300" dirty="0" smtClean="0"/>
              <a:t>Эффективность </a:t>
            </a:r>
            <a:r>
              <a:rPr lang="ru-RU" sz="1300" dirty="0"/>
              <a:t>наставничества обусловлена тем, что внешнее обучение педагогических кадров (курсы повышения квалификации, стажировки) не учитывает специфику конкретной образовательной организации и поэтому необходимо готовить из числа своих педагогических кадров – наставников, которые в дальнейшем обучали бы </a:t>
            </a:r>
            <a:r>
              <a:rPr lang="ru-RU" sz="1300" dirty="0" smtClean="0"/>
              <a:t>начинающих </a:t>
            </a:r>
            <a:r>
              <a:rPr lang="ru-RU" sz="1300" dirty="0"/>
              <a:t>преподавателей. </a:t>
            </a:r>
            <a:r>
              <a:rPr lang="ru-RU" sz="1300" dirty="0" smtClean="0"/>
              <a:t>Данная</a:t>
            </a:r>
            <a:r>
              <a:rPr lang="ru-RU" sz="1300" b="1" dirty="0" smtClean="0"/>
              <a:t> </a:t>
            </a:r>
            <a:r>
              <a:rPr lang="ru-RU" sz="1600" b="1" dirty="0"/>
              <a:t>статья направлена</a:t>
            </a:r>
            <a:r>
              <a:rPr lang="ru-RU" sz="1600" dirty="0"/>
              <a:t> </a:t>
            </a:r>
            <a:r>
              <a:rPr lang="ru-RU" sz="1300" dirty="0" smtClean="0"/>
              <a:t>на </a:t>
            </a:r>
            <a:r>
              <a:rPr lang="ru-RU" sz="1300" dirty="0"/>
              <a:t>раскрытие исторических аспектов развития наставничества в России, выявление отличительных особенностей прошлого и современного наставничества, разработку механизма междисциплинарного взаимодействия наставников и стажеров в условиях современной образовательной среды. </a:t>
            </a:r>
            <a:r>
              <a:rPr lang="ru-RU" sz="1600" b="1" dirty="0" smtClean="0"/>
              <a:t>Методология и результаты исследования</a:t>
            </a:r>
            <a:r>
              <a:rPr lang="ru-RU" sz="1600" dirty="0" smtClean="0"/>
              <a:t>. </a:t>
            </a:r>
            <a:r>
              <a:rPr lang="ru-RU" sz="1300" dirty="0" smtClean="0"/>
              <a:t>Авторами </a:t>
            </a:r>
            <a:r>
              <a:rPr lang="ru-RU" sz="1300" dirty="0"/>
              <a:t>предложен командный подход в организации наставнической деятельности, предполагающий взаимодействие наставников и стажеров не только согласно их дисциплинарным интересам (наставник естественнонаучных дисциплин – стажер естественнонаучных дисциплин), как это предполагается в традиционном понимании наставничества, но и междисциплинарное взаимодействие наставников и начинающих педагогов различных дисциплин (наставник естественнонаучных дисциплин – стажер гуманитарных дисциплин). </a:t>
            </a:r>
            <a:r>
              <a:rPr lang="ru-RU" sz="1600" b="1" dirty="0" smtClean="0"/>
              <a:t>Значимость полученных результатов. </a:t>
            </a:r>
            <a:r>
              <a:rPr lang="ru-RU" sz="1300" dirty="0"/>
              <a:t>Особенность такого рефлексивно-диалогического взаимодействия заключается в том, что чем разнообразнее команда, то есть состоит из наставников различных дисциплин и молодых учителей, тем масштабнее результат её работы, так как включаются </a:t>
            </a:r>
            <a:r>
              <a:rPr lang="ru-RU" sz="1300" dirty="0" err="1"/>
              <a:t>полиаспектные</a:t>
            </a:r>
            <a:r>
              <a:rPr lang="ru-RU" sz="1300" dirty="0"/>
              <a:t> уровни решения проблемы за счёт комбинирования разнородного опыта профессиональной деятельности, повышающего в сумме конкурентоспособность командного </a:t>
            </a:r>
            <a:r>
              <a:rPr lang="ru-RU" sz="1300" dirty="0" smtClean="0"/>
              <a:t>проекта. </a:t>
            </a:r>
            <a:r>
              <a:rPr lang="ru-RU" sz="1300" dirty="0"/>
              <a:t>Такое взаимодействие наставников и стажеров направлено на выработку командного характера решения стратегических и тактических задач образовательной организации с использованием актуальных знаний и компетенций; максимальное раскрытие потенциальных возможностей, как молодых кадров, так и наставников.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40887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675" y="0"/>
            <a:ext cx="8862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ОШИБКИ </a:t>
            </a:r>
            <a:r>
              <a:rPr lang="ru-RU" sz="2400" b="1" dirty="0">
                <a:solidFill>
                  <a:schemeClr val="tx2"/>
                </a:solidFill>
              </a:rPr>
              <a:t>АВТОРОВ </a:t>
            </a:r>
            <a:r>
              <a:rPr lang="ru-RU" sz="2400" b="1" u="sng" dirty="0" smtClean="0">
                <a:solidFill>
                  <a:schemeClr val="tx2"/>
                </a:solidFill>
              </a:rPr>
              <a:t>В </a:t>
            </a:r>
            <a:r>
              <a:rPr lang="ru-RU" sz="2400" b="1" u="sng" dirty="0">
                <a:solidFill>
                  <a:schemeClr val="tx2"/>
                </a:solidFill>
              </a:rPr>
              <a:t>СТРУКТУРЕ И </a:t>
            </a:r>
            <a:r>
              <a:rPr lang="ru-RU" sz="2400" b="1" u="sng" dirty="0" smtClean="0">
                <a:solidFill>
                  <a:schemeClr val="tx2"/>
                </a:solidFill>
              </a:rPr>
              <a:t>СОДЕРЖАНИИ </a:t>
            </a:r>
            <a:r>
              <a:rPr lang="ru-RU" sz="2400" b="1" u="sng" dirty="0">
                <a:solidFill>
                  <a:schemeClr val="tx2"/>
                </a:solidFill>
              </a:rPr>
              <a:t>СТАТЕЙ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41" y="342186"/>
            <a:ext cx="9100359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 smtClean="0"/>
              <a:t>отсутствие </a:t>
            </a:r>
            <a:r>
              <a:rPr lang="ru-RU" sz="1600" b="1" u="sng" dirty="0"/>
              <a:t>или нарушение логики в структуре статей</a:t>
            </a:r>
            <a:r>
              <a:rPr lang="ru-RU" sz="1500" b="1" dirty="0"/>
              <a:t>, а именно нарушение последовательности в раскрытии следующих их разделов: </a:t>
            </a:r>
            <a:r>
              <a:rPr lang="en-US" sz="1500" b="1" dirty="0" smtClean="0"/>
              <a:t>Introduction</a:t>
            </a:r>
            <a:r>
              <a:rPr lang="ru-RU" sz="1500" b="1" dirty="0"/>
              <a:t>, </a:t>
            </a:r>
            <a:r>
              <a:rPr lang="en-US" sz="1500" b="1" dirty="0"/>
              <a:t>Materials and Methods</a:t>
            </a:r>
            <a:r>
              <a:rPr lang="ru-RU" sz="1500" b="1" dirty="0"/>
              <a:t>/</a:t>
            </a:r>
            <a:r>
              <a:rPr lang="en-US" sz="1500" b="1" dirty="0"/>
              <a:t>Methodological Framework</a:t>
            </a:r>
            <a:r>
              <a:rPr lang="ru-RU" sz="1500" b="1" dirty="0"/>
              <a:t>, </a:t>
            </a:r>
            <a:r>
              <a:rPr lang="en-US" sz="1500" b="1" dirty="0"/>
              <a:t>Results</a:t>
            </a:r>
            <a:r>
              <a:rPr lang="ru-RU" sz="1500" b="1" dirty="0"/>
              <a:t>, </a:t>
            </a:r>
            <a:r>
              <a:rPr lang="en-US" sz="1500" b="1" dirty="0"/>
              <a:t>Discussions</a:t>
            </a:r>
            <a:r>
              <a:rPr lang="ru-RU" sz="1500" b="1" dirty="0"/>
              <a:t>, </a:t>
            </a:r>
            <a:r>
              <a:rPr lang="en-US" sz="1500" b="1" dirty="0"/>
              <a:t>Conclusions</a:t>
            </a:r>
            <a:r>
              <a:rPr lang="ru-RU" sz="1500" b="1" dirty="0" smtClean="0"/>
              <a:t>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 smtClean="0"/>
              <a:t>отсутствие</a:t>
            </a:r>
            <a:r>
              <a:rPr lang="ru-RU" sz="1500" b="1" dirty="0" smtClean="0"/>
              <a:t> </a:t>
            </a:r>
            <a:r>
              <a:rPr lang="ru-RU" sz="1600" b="1" dirty="0" smtClean="0"/>
              <a:t>а</a:t>
            </a:r>
            <a:r>
              <a:rPr lang="ru-RU" sz="1600" b="1" u="sng" dirty="0" smtClean="0"/>
              <a:t>дресности к читателям</a:t>
            </a:r>
            <a:r>
              <a:rPr lang="ru-RU" sz="1500" b="1" dirty="0" smtClean="0"/>
              <a:t>;</a:t>
            </a:r>
            <a:endParaRPr lang="ru-RU" sz="1500" b="1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 smtClean="0"/>
              <a:t>нечеткое </a:t>
            </a:r>
            <a:r>
              <a:rPr lang="ru-RU" sz="1600" b="1" u="sng" dirty="0"/>
              <a:t>обоснование актуальности исследования</a:t>
            </a:r>
            <a:r>
              <a:rPr lang="ru-RU" sz="1500" b="1" dirty="0"/>
              <a:t>, имеющегося наработанного опыта в области исследуемой проблемы в разделе </a:t>
            </a:r>
            <a:r>
              <a:rPr lang="en-US" sz="1500" b="1" dirty="0"/>
              <a:t>Introduction</a:t>
            </a:r>
            <a:r>
              <a:rPr lang="ru-RU" sz="1500" b="1" dirty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поверхностный анализ научно-педагогической литературы</a:t>
            </a:r>
            <a:r>
              <a:rPr lang="ru-RU" sz="1500" b="1" dirty="0"/>
              <a:t>, а также его ограниченность рамками только отечественных исследований;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b="1" dirty="0"/>
              <a:t>преимущественная </a:t>
            </a:r>
            <a:r>
              <a:rPr lang="ru-RU" sz="1600" b="1" u="sng" dirty="0"/>
              <a:t>опора на научные труды прошлого столетия</a:t>
            </a:r>
            <a:r>
              <a:rPr lang="ru-RU" sz="1500" b="1" dirty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неубедительные методы и методики исследования</a:t>
            </a:r>
            <a:r>
              <a:rPr lang="ru-RU" sz="1500" b="1" dirty="0"/>
              <a:t>, раскрываемые в разделе </a:t>
            </a:r>
            <a:r>
              <a:rPr lang="en-US" sz="1500" b="1" dirty="0"/>
              <a:t>Materials and Methods</a:t>
            </a:r>
            <a:r>
              <a:rPr lang="ru-RU" sz="1500" b="1" dirty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подмена авторских результатов предыдущим накопленным опытом в области исследуемой проблемы в разделе </a:t>
            </a:r>
            <a:r>
              <a:rPr lang="en-US" sz="1600" b="1" u="sng" dirty="0"/>
              <a:t>Results</a:t>
            </a:r>
            <a:r>
              <a:rPr lang="ru-RU" sz="1500" b="1" dirty="0"/>
              <a:t>, в то время как в данном разделе должны быть представлены только авторские результаты без каких либо аналитических материалов;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недостоверность и примитивность опытно-экспериментальной части </a:t>
            </a:r>
            <a:r>
              <a:rPr lang="ru-RU" sz="1600" b="1" dirty="0"/>
              <a:t>исследования</a:t>
            </a:r>
            <a:r>
              <a:rPr lang="ru-RU" sz="1500" b="1" dirty="0"/>
              <a:t>;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отсутствие авторской рефлексии</a:t>
            </a:r>
            <a:r>
              <a:rPr lang="ru-RU" sz="1600" b="1" dirty="0"/>
              <a:t> </a:t>
            </a:r>
            <a:r>
              <a:rPr lang="ru-RU" sz="1500" b="1" dirty="0"/>
              <a:t>по отношению к исследуемой проблеме в разделе </a:t>
            </a:r>
            <a:r>
              <a:rPr lang="en-US" sz="1500" b="1" dirty="0"/>
              <a:t>Discussion;</a:t>
            </a:r>
            <a:endParaRPr lang="ru-RU" sz="1500" b="1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b="1" u="sng" dirty="0"/>
              <a:t>преобладание понятийных неточностей в статье</a:t>
            </a:r>
            <a:r>
              <a:rPr lang="ru-RU" sz="1500" b="1" dirty="0"/>
              <a:t>, в том числе при переводе на английский язык.</a:t>
            </a:r>
            <a:endParaRPr lang="ru-RU" sz="1500" b="1" i="1" dirty="0"/>
          </a:p>
        </p:txBody>
      </p:sp>
    </p:spTree>
    <p:extLst>
      <p:ext uri="{BB962C8B-B14F-4D97-AF65-F5344CB8AC3E}">
        <p14:creationId xmlns:p14="http://schemas.microsoft.com/office/powerpoint/2010/main" xmlns="" val="261955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8445" y="204103"/>
            <a:ext cx="5919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</a:rPr>
              <a:t>ТРЕБОВАНИЯ К СТРУКТУРЕ </a:t>
            </a:r>
            <a:r>
              <a:rPr lang="ru-RU" sz="2800" b="1" dirty="0" smtClean="0">
                <a:solidFill>
                  <a:schemeClr val="tx2"/>
                </a:solidFill>
              </a:rPr>
              <a:t>СТАТЬИ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1" y="465713"/>
            <a:ext cx="880109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2400" b="1" dirty="0" smtClean="0">
                <a:solidFill>
                  <a:schemeClr val="tx2"/>
                </a:solidFill>
              </a:rPr>
              <a:t>1</a:t>
            </a:r>
            <a:r>
              <a:rPr lang="ru-RU" sz="2400" b="1" dirty="0">
                <a:solidFill>
                  <a:schemeClr val="tx2"/>
                </a:solidFill>
              </a:rPr>
              <a:t>. </a:t>
            </a:r>
            <a:r>
              <a:rPr lang="en-US" sz="2400" b="1" dirty="0">
                <a:solidFill>
                  <a:schemeClr val="tx2"/>
                </a:solidFill>
              </a:rPr>
              <a:t>INTRODUCTION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ru-RU" b="1" dirty="0"/>
              <a:t>(Введение)</a:t>
            </a:r>
          </a:p>
          <a:p>
            <a:endParaRPr lang="ru-RU" b="1" dirty="0"/>
          </a:p>
          <a:p>
            <a:r>
              <a:rPr lang="ru-RU" sz="2400" b="1" dirty="0">
                <a:solidFill>
                  <a:schemeClr val="tx2"/>
                </a:solidFill>
              </a:rPr>
              <a:t>2. </a:t>
            </a:r>
            <a:r>
              <a:rPr lang="en-US" sz="2400" b="1" dirty="0">
                <a:solidFill>
                  <a:schemeClr val="tx2"/>
                </a:solidFill>
              </a:rPr>
              <a:t>MATERIALS AND METHODS / METHODOLOGICAL </a:t>
            </a:r>
            <a:r>
              <a:rPr lang="en-US" sz="2400" b="1" dirty="0" smtClean="0">
                <a:solidFill>
                  <a:schemeClr val="tx2"/>
                </a:solidFill>
              </a:rPr>
              <a:t>FRAMEWORK</a:t>
            </a:r>
            <a:r>
              <a:rPr lang="ru-RU" sz="2400" b="1" dirty="0" smtClean="0">
                <a:solidFill>
                  <a:schemeClr val="tx2"/>
                </a:solidFill>
              </a:rPr>
              <a:t> / </a:t>
            </a:r>
            <a:r>
              <a:rPr lang="en-US" sz="2400" b="1" dirty="0" smtClean="0">
                <a:solidFill>
                  <a:schemeClr val="tx2"/>
                </a:solidFill>
              </a:rPr>
              <a:t>METHODOLOGY</a:t>
            </a:r>
            <a:r>
              <a:rPr lang="en-US" sz="2400" b="1" dirty="0" smtClean="0"/>
              <a:t> </a:t>
            </a:r>
            <a:r>
              <a:rPr lang="ru-RU" b="1" dirty="0"/>
              <a:t>(Материалы и методы </a:t>
            </a:r>
            <a:r>
              <a:rPr lang="en-US" b="1" dirty="0"/>
              <a:t>/ </a:t>
            </a:r>
            <a:r>
              <a:rPr lang="ru-RU" b="1" dirty="0"/>
              <a:t>Методологические </a:t>
            </a:r>
            <a:r>
              <a:rPr lang="ru-RU" b="1" dirty="0" smtClean="0"/>
              <a:t>основания / Методология</a:t>
            </a:r>
            <a:endParaRPr lang="ru-RU" b="1" dirty="0"/>
          </a:p>
          <a:p>
            <a:endParaRPr lang="ru-RU" b="1" dirty="0"/>
          </a:p>
          <a:p>
            <a:r>
              <a:rPr lang="ru-RU" sz="2400" b="1" dirty="0">
                <a:solidFill>
                  <a:schemeClr val="tx2"/>
                </a:solidFill>
              </a:rPr>
              <a:t>3. </a:t>
            </a:r>
            <a:r>
              <a:rPr lang="en-US" sz="2400" b="1" dirty="0" smtClean="0">
                <a:solidFill>
                  <a:schemeClr val="tx2"/>
                </a:solidFill>
              </a:rPr>
              <a:t>RESULTS</a:t>
            </a:r>
            <a:r>
              <a:rPr lang="ru-RU" sz="2400" b="1" dirty="0" smtClean="0">
                <a:solidFill>
                  <a:schemeClr val="tx2"/>
                </a:solidFill>
              </a:rPr>
              <a:t> / </a:t>
            </a:r>
            <a:r>
              <a:rPr lang="en-US" sz="2400" b="1" dirty="0" smtClean="0">
                <a:solidFill>
                  <a:schemeClr val="tx2"/>
                </a:solidFill>
              </a:rPr>
              <a:t>FINDINGS 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b="1" dirty="0"/>
              <a:t>(</a:t>
            </a:r>
            <a:r>
              <a:rPr lang="ru-RU" b="1" dirty="0"/>
              <a:t>Результаты)</a:t>
            </a:r>
          </a:p>
          <a:p>
            <a:endParaRPr lang="ru-RU" b="1" dirty="0"/>
          </a:p>
          <a:p>
            <a:r>
              <a:rPr lang="ru-RU" sz="2400" b="1" dirty="0">
                <a:solidFill>
                  <a:schemeClr val="tx2"/>
                </a:solidFill>
              </a:rPr>
              <a:t>4. </a:t>
            </a:r>
            <a:r>
              <a:rPr lang="en-US" sz="2400" b="1" dirty="0">
                <a:solidFill>
                  <a:schemeClr val="tx2"/>
                </a:solidFill>
              </a:rPr>
              <a:t>DISCUSSIONS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/>
              <a:t>(</a:t>
            </a:r>
            <a:r>
              <a:rPr lang="ru-RU" b="1" dirty="0"/>
              <a:t>Дискуссии по </a:t>
            </a:r>
            <a:r>
              <a:rPr lang="ru-RU" b="1" dirty="0" smtClean="0"/>
              <a:t>исследуемой проблеме</a:t>
            </a:r>
            <a:r>
              <a:rPr lang="ru-RU" b="1" dirty="0"/>
              <a:t>)</a:t>
            </a:r>
          </a:p>
          <a:p>
            <a:endParaRPr lang="ru-RU" b="1" dirty="0"/>
          </a:p>
          <a:p>
            <a:r>
              <a:rPr lang="ru-RU" sz="2400" b="1" dirty="0">
                <a:solidFill>
                  <a:schemeClr val="tx2"/>
                </a:solidFill>
              </a:rPr>
              <a:t>5. </a:t>
            </a:r>
            <a:r>
              <a:rPr lang="en-US" sz="2400" b="1" dirty="0">
                <a:solidFill>
                  <a:schemeClr val="tx2"/>
                </a:solidFill>
              </a:rPr>
              <a:t>CONCLUSION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/>
              <a:t>(</a:t>
            </a:r>
            <a:r>
              <a:rPr lang="ru-RU" b="1" dirty="0"/>
              <a:t>Заключение)</a:t>
            </a:r>
          </a:p>
          <a:p>
            <a:endParaRPr lang="ru-RU" b="1" dirty="0"/>
          </a:p>
          <a:p>
            <a:r>
              <a:rPr lang="ru-RU" sz="2400" b="1" dirty="0">
                <a:solidFill>
                  <a:schemeClr val="tx2"/>
                </a:solidFill>
              </a:rPr>
              <a:t>6. </a:t>
            </a:r>
            <a:r>
              <a:rPr lang="en-US" sz="2400" b="1" dirty="0" smtClean="0">
                <a:solidFill>
                  <a:schemeClr val="tx2"/>
                </a:solidFill>
              </a:rPr>
              <a:t>LIMITATIONS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/>
              <a:t>(</a:t>
            </a:r>
            <a:r>
              <a:rPr lang="ru-RU" b="1" dirty="0" smtClean="0"/>
              <a:t>Ограничения и будущие исследования)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9300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7727" y="204103"/>
            <a:ext cx="64700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ТРЕБОВАНИЯ К </a:t>
            </a:r>
            <a:r>
              <a:rPr lang="ru-RU" sz="2400" b="1" dirty="0" smtClean="0"/>
              <a:t>РАЗДЕЛУ </a:t>
            </a:r>
            <a:r>
              <a:rPr lang="en-US" sz="2800" b="1" dirty="0" smtClean="0">
                <a:solidFill>
                  <a:schemeClr val="tx2"/>
                </a:solidFill>
              </a:rPr>
              <a:t>INTRODUCTION</a:t>
            </a:r>
            <a:r>
              <a:rPr lang="ru-RU" sz="2400" b="1" dirty="0" smtClean="0"/>
              <a:t> </a:t>
            </a:r>
            <a:r>
              <a:rPr lang="ru-RU" sz="2400" b="1" dirty="0"/>
              <a:t>(Введение)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645" y="788878"/>
            <a:ext cx="88010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en-US" sz="2800" b="1" i="1" dirty="0" smtClean="0">
                <a:solidFill>
                  <a:schemeClr val="tx2"/>
                </a:solidFill>
              </a:rPr>
              <a:t>1.1. </a:t>
            </a:r>
            <a:r>
              <a:rPr lang="ru-RU" sz="2800" b="1" i="1" dirty="0" smtClean="0">
                <a:solidFill>
                  <a:schemeClr val="tx2"/>
                </a:solidFill>
              </a:rPr>
              <a:t>Актуальность проблемы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ru-RU" sz="2000" b="1" dirty="0" smtClean="0"/>
              <a:t>обоснование актуальности исследования с позиций не только отечественной науки, но и с позиций значимости вашего исследования для мирового научного сообщества</a:t>
            </a:r>
          </a:p>
          <a:p>
            <a:r>
              <a:rPr lang="ru-RU" sz="2800" b="1" i="1" dirty="0" smtClean="0">
                <a:solidFill>
                  <a:schemeClr val="tx2"/>
                </a:solidFill>
              </a:rPr>
              <a:t>1.2. Анализ отечественной и зарубежной литературы по проблеме исследования  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/>
              <a:t>анализ того, что было исследовано ранее по вашей проблеме,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/>
              <a:t>обязательный анализ статей  из журналов, индексируемых в базе </a:t>
            </a:r>
            <a:r>
              <a:rPr lang="en-US" sz="2000" b="1" dirty="0" smtClean="0"/>
              <a:t>SCOPUS</a:t>
            </a:r>
            <a:r>
              <a:rPr lang="ru-RU" sz="2000" b="1" dirty="0" smtClean="0"/>
              <a:t> </a:t>
            </a:r>
            <a:r>
              <a:rPr lang="ru-RU" sz="2000" b="1" dirty="0"/>
              <a:t>и </a:t>
            </a:r>
            <a:r>
              <a:rPr lang="en-US" sz="2000" b="1" dirty="0"/>
              <a:t>WEB OF SCIENCE </a:t>
            </a:r>
            <a:r>
              <a:rPr lang="ru-RU" sz="2000" b="1" dirty="0" smtClean="0"/>
              <a:t>как отечественных, так и зарубежных исследователей,</a:t>
            </a:r>
          </a:p>
          <a:p>
            <a:pPr marL="342900" indent="-342900">
              <a:buFontTx/>
              <a:buChar char="-"/>
            </a:pPr>
            <a:r>
              <a:rPr lang="ru-RU" sz="2000" b="1" dirty="0" smtClean="0"/>
              <a:t>выявление пробелов в состоянии изученности вашей проблемы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9609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8925" y="204103"/>
            <a:ext cx="5588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ВОПРОСЫ ДЛЯ ОБСУЖДЕНИЯ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7527" y="788878"/>
            <a:ext cx="789709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Основные </a:t>
            </a:r>
            <a:r>
              <a:rPr lang="ru-RU" sz="2400" b="1" dirty="0"/>
              <a:t>направления повышения публикационной активности Института психологии и образования </a:t>
            </a:r>
            <a:r>
              <a:rPr lang="ru-RU" sz="2400" b="1" dirty="0" smtClean="0"/>
              <a:t>КФУ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Поисковые системы для выбора журналов по направлениям и содержанию</a:t>
            </a:r>
            <a:r>
              <a:rPr lang="en-US" sz="2400" b="1" dirty="0" smtClean="0"/>
              <a:t> (1. </a:t>
            </a:r>
            <a:r>
              <a:rPr lang="en-US" sz="2400" b="1" dirty="0" err="1" smtClean="0"/>
              <a:t>Scimago</a:t>
            </a:r>
            <a:r>
              <a:rPr lang="en-US" sz="2400" b="1" dirty="0" smtClean="0"/>
              <a:t>, 2. Scopus</a:t>
            </a:r>
            <a:r>
              <a:rPr lang="en-US" sz="2400" b="1" dirty="0"/>
              <a:t>, </a:t>
            </a:r>
            <a:r>
              <a:rPr lang="en-US" sz="2400" b="1" dirty="0" smtClean="0"/>
              <a:t>3. elsevier.com</a:t>
            </a:r>
            <a:r>
              <a:rPr lang="en-US" sz="2400" b="1" dirty="0"/>
              <a:t>)  </a:t>
            </a:r>
            <a:endParaRPr lang="ru-RU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Особенности и преимущества интегрированных исследований (</a:t>
            </a:r>
            <a:r>
              <a:rPr lang="en-US" sz="2400" b="1" dirty="0" err="1" smtClean="0"/>
              <a:t>Education+Medicine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Education+Health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Education+Engineering</a:t>
            </a:r>
            <a:r>
              <a:rPr lang="ru-RU" sz="2400" b="1" dirty="0" smtClean="0"/>
              <a:t>, </a:t>
            </a:r>
            <a:r>
              <a:rPr lang="en-US" sz="2400" b="1" dirty="0" err="1" smtClean="0"/>
              <a:t>Education+Philosophy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др.)</a:t>
            </a:r>
            <a:endParaRPr lang="ru-RU" sz="24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Факторы</a:t>
            </a:r>
            <a:r>
              <a:rPr lang="ru-RU" sz="2400" b="1" dirty="0"/>
              <a:t>, блокирующие публикационную </a:t>
            </a:r>
            <a:r>
              <a:rPr lang="ru-RU" sz="2400" b="1" dirty="0" smtClean="0"/>
              <a:t>активность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/>
              <a:t>Организационные, содержательные и методические требования к оформлению статей</a:t>
            </a:r>
          </a:p>
          <a:p>
            <a:pPr marL="457200" indent="-457200">
              <a:buFont typeface="+mj-lt"/>
              <a:buAutoNum type="arabicPeriod"/>
            </a:pPr>
            <a:endParaRPr lang="ru-RU" sz="2400" b="1" dirty="0"/>
          </a:p>
          <a:p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99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04103"/>
            <a:ext cx="7239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ТРЕБОВАНИЯ К </a:t>
            </a:r>
            <a:r>
              <a:rPr lang="ru-RU" sz="2000" b="1" dirty="0" smtClean="0"/>
              <a:t>РАЗДЕЛУ  </a:t>
            </a:r>
            <a:r>
              <a:rPr lang="en-US" sz="2400" b="1" dirty="0" smtClean="0">
                <a:solidFill>
                  <a:schemeClr val="tx2"/>
                </a:solidFill>
              </a:rPr>
              <a:t>INTRODUCTION</a:t>
            </a:r>
            <a:r>
              <a:rPr lang="ru-RU" sz="2000" b="1" dirty="0" smtClean="0"/>
              <a:t> </a:t>
            </a:r>
          </a:p>
          <a:p>
            <a:pPr algn="r"/>
            <a:r>
              <a:rPr lang="ru-RU" sz="2000" b="1" dirty="0" smtClean="0"/>
              <a:t>(</a:t>
            </a:r>
            <a:r>
              <a:rPr lang="ru-RU" sz="2000" b="1" dirty="0"/>
              <a:t>продолжение - ПРИМЕР)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645" y="1013487"/>
            <a:ext cx="880109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2400" b="1" i="1" dirty="0" smtClean="0">
                <a:solidFill>
                  <a:schemeClr val="tx2"/>
                </a:solidFill>
              </a:rPr>
              <a:t>1.3. </a:t>
            </a:r>
            <a:r>
              <a:rPr lang="ru-RU" sz="2400" b="1" i="1" dirty="0">
                <a:solidFill>
                  <a:schemeClr val="tx2"/>
                </a:solidFill>
              </a:rPr>
              <a:t>Цели и задачи исследования</a:t>
            </a:r>
          </a:p>
          <a:p>
            <a:r>
              <a:rPr lang="ru-RU" sz="2400" b="1" dirty="0"/>
              <a:t>Целью</a:t>
            </a:r>
            <a:r>
              <a:rPr lang="ru-RU" dirty="0"/>
              <a:t> данной статьи явилась разработка </a:t>
            </a:r>
            <a:r>
              <a:rPr lang="ru-RU" dirty="0" smtClean="0"/>
              <a:t>механизма междисциплинарного взаимодействия наставников и стажеров в условиях современной образовательной среды вуза. В </a:t>
            </a:r>
            <a:r>
              <a:rPr lang="ru-RU" dirty="0"/>
              <a:t>качестве основных </a:t>
            </a:r>
            <a:r>
              <a:rPr lang="ru-RU" sz="2400" b="1" dirty="0"/>
              <a:t>задач</a:t>
            </a:r>
            <a:r>
              <a:rPr lang="ru-RU" dirty="0"/>
              <a:t> были обозначены следующие: </a:t>
            </a:r>
            <a:r>
              <a:rPr lang="ru-RU" dirty="0" smtClean="0"/>
              <a:t>исследование исторических аспектов становления наставничества в России</a:t>
            </a:r>
            <a:r>
              <a:rPr lang="ru-RU" dirty="0"/>
              <a:t>, выявление отличительных особенностей прошлого и современного наставничества, раскрытие </a:t>
            </a:r>
            <a:r>
              <a:rPr lang="ru-RU" dirty="0" smtClean="0"/>
              <a:t>европейского и западного понимания наставничества</a:t>
            </a:r>
            <a:r>
              <a:rPr lang="ru-RU" dirty="0"/>
              <a:t>, </a:t>
            </a:r>
            <a:r>
              <a:rPr lang="ru-RU" dirty="0" smtClean="0"/>
              <a:t>проектирование этапов междисциплинарного </a:t>
            </a:r>
            <a:r>
              <a:rPr lang="ru-RU" dirty="0"/>
              <a:t>взаимодействия наставников и </a:t>
            </a:r>
            <a:r>
              <a:rPr lang="ru-RU" dirty="0" smtClean="0"/>
              <a:t>начинающих преподавателей вуза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363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6759" y="0"/>
            <a:ext cx="72810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ТРЕБОВАНИЯ К </a:t>
            </a:r>
            <a:r>
              <a:rPr lang="ru-RU" b="1" dirty="0" smtClean="0"/>
              <a:t>РАЗДЕЛУ </a:t>
            </a:r>
            <a:r>
              <a:rPr lang="en-US" sz="2400" b="1" dirty="0" smtClean="0">
                <a:solidFill>
                  <a:schemeClr val="tx2"/>
                </a:solidFill>
              </a:rPr>
              <a:t>INTRODUCTION</a:t>
            </a:r>
            <a:r>
              <a:rPr lang="ru-RU" sz="2000" b="1" dirty="0" smtClean="0"/>
              <a:t> </a:t>
            </a:r>
            <a:r>
              <a:rPr lang="ru-RU" sz="2000" b="1" dirty="0"/>
              <a:t>(продолжение - ПРИМЕР)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736" y="307776"/>
            <a:ext cx="89950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2400" b="1" i="1" dirty="0" smtClean="0">
                <a:solidFill>
                  <a:schemeClr val="tx2"/>
                </a:solidFill>
              </a:rPr>
              <a:t>1.4. </a:t>
            </a:r>
            <a:r>
              <a:rPr lang="ru-RU" sz="2400" b="1" i="1" dirty="0">
                <a:solidFill>
                  <a:schemeClr val="tx2"/>
                </a:solidFill>
              </a:rPr>
              <a:t>Теоретический и практический вклад материалов статьи</a:t>
            </a:r>
          </a:p>
          <a:p>
            <a:r>
              <a:rPr lang="ru-RU" sz="1400" b="1" dirty="0"/>
              <a:t>Исследование исторических аспектов</a:t>
            </a:r>
            <a:r>
              <a:rPr lang="ru-RU" sz="1600" b="1" dirty="0"/>
              <a:t> </a:t>
            </a:r>
            <a:r>
              <a:rPr lang="ru-RU" sz="1200" dirty="0"/>
              <a:t>становления и развития наставничества в России и за рубежом </a:t>
            </a:r>
            <a:r>
              <a:rPr lang="ru-RU" sz="1600" b="1" dirty="0"/>
              <a:t>позволит выявить </a:t>
            </a:r>
            <a:r>
              <a:rPr lang="ru-RU" sz="1200" dirty="0"/>
              <a:t>преемственность и непрерывность в развитии ее этапов, преимущества и недостатки ее существования в тот или иной период социально-экономической жизни общества России и зарубежных стран, а также </a:t>
            </a:r>
            <a:r>
              <a:rPr lang="ru-RU" sz="1600" b="1" dirty="0"/>
              <a:t>позволит разработать </a:t>
            </a:r>
            <a:r>
              <a:rPr lang="ru-RU" sz="1200" dirty="0"/>
              <a:t>механизмы и алгоритмы обновления содержания и технологий наставничества в подготовке современного учителя с опорой на уже устоявшиеся традиционные идеи, концепции и сложившийся опыт наставничества</a:t>
            </a:r>
            <a:r>
              <a:rPr lang="ru-RU" sz="1200" dirty="0" smtClean="0"/>
              <a:t>.</a:t>
            </a:r>
          </a:p>
          <a:p>
            <a:r>
              <a:rPr lang="ru-RU" sz="1200" dirty="0"/>
              <a:t>В качестве одного из современных форм наставничества </a:t>
            </a:r>
            <a:r>
              <a:rPr lang="ru-RU" sz="1400" b="1" dirty="0"/>
              <a:t>авторами статьи выделена </a:t>
            </a:r>
            <a:r>
              <a:rPr lang="ru-RU" sz="1200" dirty="0"/>
              <a:t>его электронная форма, </a:t>
            </a:r>
            <a:r>
              <a:rPr lang="ru-RU" sz="1600" b="1" dirty="0"/>
              <a:t>позволяющая</a:t>
            </a:r>
            <a:r>
              <a:rPr lang="ru-RU" sz="1600" dirty="0"/>
              <a:t> </a:t>
            </a:r>
            <a:r>
              <a:rPr lang="ru-RU" sz="1200" dirty="0"/>
              <a:t>устанавливать такие связи между наставниками и стажерами, которые </a:t>
            </a:r>
            <a:r>
              <a:rPr lang="ru-RU" sz="1200" dirty="0" err="1"/>
              <a:t>самовосполняют</a:t>
            </a:r>
            <a:r>
              <a:rPr lang="ru-RU" sz="1200" dirty="0"/>
              <a:t> свой потенциал через взаимовыгодное сотрудничество, позволяя обеим сторонам развиваться в соответствии с их целями и потенциальными возможностями, оптимизируя свои материальные и интеллектуальные затраты и координируя усилия для коррекции карьерной траектории каждого индивида. </a:t>
            </a:r>
            <a:endParaRPr lang="ru-RU" sz="1200" dirty="0" smtClean="0"/>
          </a:p>
          <a:p>
            <a:r>
              <a:rPr lang="ru-RU" sz="1200" dirty="0"/>
              <a:t>Одним из эффективных механизмов, реализуемого через электронное наставничество</a:t>
            </a:r>
            <a:r>
              <a:rPr lang="ru-RU" sz="1200" b="1" dirty="0"/>
              <a:t>, </a:t>
            </a:r>
            <a:r>
              <a:rPr lang="ru-RU" sz="1400" b="1" dirty="0"/>
              <a:t>в статье представлен </a:t>
            </a:r>
            <a:r>
              <a:rPr lang="ru-RU" sz="1200" dirty="0" err="1"/>
              <a:t>mechanism</a:t>
            </a:r>
            <a:r>
              <a:rPr lang="ru-RU" sz="1200" dirty="0"/>
              <a:t> </a:t>
            </a:r>
            <a:r>
              <a:rPr lang="ru-RU" sz="1200" dirty="0" err="1"/>
              <a:t>of</a:t>
            </a:r>
            <a:r>
              <a:rPr lang="ru-RU" sz="1200" dirty="0"/>
              <a:t> </a:t>
            </a:r>
            <a:r>
              <a:rPr lang="ru-RU" sz="1200" dirty="0" err="1"/>
              <a:t>interdisciplinary</a:t>
            </a:r>
            <a:r>
              <a:rPr lang="ru-RU" sz="1200" dirty="0"/>
              <a:t> </a:t>
            </a:r>
            <a:r>
              <a:rPr lang="ru-RU" sz="1200" dirty="0" err="1"/>
              <a:t>interactions</a:t>
            </a:r>
            <a:r>
              <a:rPr lang="ru-RU" sz="1200" dirty="0"/>
              <a:t> </a:t>
            </a:r>
            <a:r>
              <a:rPr lang="ru-RU" sz="1200" dirty="0" err="1"/>
              <a:t>between</a:t>
            </a:r>
            <a:r>
              <a:rPr lang="ru-RU" sz="1200" dirty="0"/>
              <a:t> </a:t>
            </a:r>
            <a:r>
              <a:rPr lang="ru-RU" sz="1200" dirty="0" err="1"/>
              <a:t>mentors</a:t>
            </a:r>
            <a:r>
              <a:rPr lang="ru-RU" sz="1200" dirty="0"/>
              <a:t> </a:t>
            </a:r>
            <a:r>
              <a:rPr lang="ru-RU" sz="1200" dirty="0" err="1"/>
              <a:t>and</a:t>
            </a:r>
            <a:r>
              <a:rPr lang="ru-RU" sz="1200" dirty="0"/>
              <a:t> </a:t>
            </a:r>
            <a:r>
              <a:rPr lang="ru-RU" sz="1200" dirty="0" err="1"/>
              <a:t>their</a:t>
            </a:r>
            <a:r>
              <a:rPr lang="ru-RU" sz="1200" dirty="0"/>
              <a:t> </a:t>
            </a:r>
            <a:r>
              <a:rPr lang="ru-RU" sz="1200" dirty="0" err="1"/>
              <a:t>trainees</a:t>
            </a:r>
            <a:r>
              <a:rPr lang="ru-RU" sz="1200" dirty="0"/>
              <a:t>/</a:t>
            </a:r>
            <a:r>
              <a:rPr lang="ru-RU" sz="1200" dirty="0" err="1"/>
              <a:t>novice</a:t>
            </a:r>
            <a:r>
              <a:rPr lang="ru-RU" sz="1200" dirty="0"/>
              <a:t> </a:t>
            </a:r>
            <a:r>
              <a:rPr lang="ru-RU" sz="1200" dirty="0" err="1"/>
              <a:t>teachers</a:t>
            </a:r>
            <a:r>
              <a:rPr lang="ru-RU" sz="1200" dirty="0"/>
              <a:t>, предложенный авторами. </a:t>
            </a:r>
            <a:r>
              <a:rPr lang="ru-RU" sz="1400" b="1" dirty="0"/>
              <a:t>Данный механизм </a:t>
            </a:r>
            <a:r>
              <a:rPr lang="ru-RU" sz="1600" b="1" dirty="0"/>
              <a:t>способствует</a:t>
            </a:r>
            <a:r>
              <a:rPr lang="ru-RU" sz="1400" b="1" dirty="0"/>
              <a:t> </a:t>
            </a:r>
            <a:r>
              <a:rPr lang="ru-RU" sz="1200" dirty="0"/>
              <a:t>проявлению профессионально-дополняющего характера сотрудничества наставников различных дисциплин с молодыми учителями, проявляющими интерес не только к своей дисциплине, но и к другим сферам профессиональной деятельности. </a:t>
            </a:r>
            <a:r>
              <a:rPr lang="ru-RU" sz="1400" b="1" dirty="0"/>
              <a:t>Такое </a:t>
            </a:r>
            <a:r>
              <a:rPr lang="ru-RU" sz="1400" dirty="0"/>
              <a:t>рефлексивно-диалогическое</a:t>
            </a:r>
            <a:r>
              <a:rPr lang="ru-RU" sz="1400" b="1" dirty="0"/>
              <a:t> взаимодействие наставников и молодых учителей </a:t>
            </a:r>
            <a:r>
              <a:rPr lang="ru-RU" sz="1600" b="1" dirty="0"/>
              <a:t>направлено на</a:t>
            </a:r>
            <a:r>
              <a:rPr lang="ru-RU" sz="1200" dirty="0"/>
              <a:t> формирование их профессиональной и социальной мобильности, умений работать в команде для коллективного принятия решений и выработки правильной стратегии поведения в нестандартных профессиональных ситуациях. </a:t>
            </a:r>
            <a:r>
              <a:rPr lang="ru-RU" sz="1400" b="1" dirty="0"/>
              <a:t>Особенность такого взаимодействия заключается</a:t>
            </a:r>
            <a:r>
              <a:rPr lang="ru-RU" b="1" dirty="0"/>
              <a:t> </a:t>
            </a:r>
            <a:r>
              <a:rPr lang="ru-RU" sz="1600" b="1" dirty="0"/>
              <a:t>в </a:t>
            </a:r>
            <a:r>
              <a:rPr lang="ru-RU" sz="1200" dirty="0"/>
              <a:t>том, что чем разнообразнее команда, то есть состоит из наставников различных дисциплин и молодых учителей, тем масштабнее результат её работы, так как включаются </a:t>
            </a:r>
            <a:r>
              <a:rPr lang="ru-RU" sz="1200" dirty="0" err="1"/>
              <a:t>полиаспектные</a:t>
            </a:r>
            <a:r>
              <a:rPr lang="ru-RU" sz="1200" dirty="0"/>
              <a:t> уровни решения задач образовательной организации за счёт комбинирования разнородного опыта профессиональной деятельности, повышающего в сумме конкурентоспособность командного проекта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05972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8283" y="-16614"/>
            <a:ext cx="61895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/>
              <a:t>ТРЕБОВАНИЯ К </a:t>
            </a:r>
            <a:r>
              <a:rPr lang="ru-RU" sz="3200" b="1" dirty="0" smtClean="0"/>
              <a:t>РАЗДЕЛУ </a:t>
            </a:r>
          </a:p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2</a:t>
            </a:r>
            <a:r>
              <a:rPr lang="ru-RU" sz="3200" b="1" dirty="0">
                <a:solidFill>
                  <a:schemeClr val="tx2"/>
                </a:solidFill>
              </a:rPr>
              <a:t>. </a:t>
            </a:r>
            <a:r>
              <a:rPr lang="en-US" sz="3200" b="1" u="sng" dirty="0">
                <a:solidFill>
                  <a:schemeClr val="tx2"/>
                </a:solidFill>
              </a:rPr>
              <a:t>MATERIALS AND METHODS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813" y="914228"/>
            <a:ext cx="895218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2400" b="1" i="1" dirty="0">
                <a:solidFill>
                  <a:schemeClr val="tx2"/>
                </a:solidFill>
              </a:rPr>
              <a:t>2.1. Методы и методики исследования 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ru-RU" b="1" dirty="0" smtClean="0"/>
              <a:t> обязательное обоснование выбора тех или иных методов и методик, </a:t>
            </a:r>
          </a:p>
          <a:p>
            <a:pPr>
              <a:buFontTx/>
              <a:buChar char="-"/>
            </a:pPr>
            <a:r>
              <a:rPr lang="ru-RU" b="1" dirty="0"/>
              <a:t> </a:t>
            </a:r>
            <a:r>
              <a:rPr lang="ru-RU" b="1" dirty="0" smtClean="0"/>
              <a:t>краткое описание выбранных методов и методик (на что они были направлены)</a:t>
            </a:r>
          </a:p>
          <a:p>
            <a:r>
              <a:rPr lang="ru-RU" sz="2400" b="1" i="1" dirty="0" smtClean="0">
                <a:solidFill>
                  <a:schemeClr val="tx2"/>
                </a:solidFill>
              </a:rPr>
              <a:t>2.2</a:t>
            </a:r>
            <a:r>
              <a:rPr lang="ru-RU" sz="2400" b="1" i="1" dirty="0">
                <a:solidFill>
                  <a:schemeClr val="tx2"/>
                </a:solidFill>
              </a:rPr>
              <a:t>. Экспериментальная база исследования 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обязательное обоснование выбора экспериментальной базы исследования,</a:t>
            </a:r>
          </a:p>
          <a:p>
            <a:pPr marL="342900" indent="-34290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обоснование выбора контингента испытуемых</a:t>
            </a:r>
          </a:p>
          <a:p>
            <a:pPr marL="342900" indent="-34290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описание состава контрольных и экспериментальных групп</a:t>
            </a:r>
            <a:endParaRPr lang="ru-RU" b="1" dirty="0">
              <a:solidFill>
                <a:srgbClr val="000000"/>
              </a:solidFill>
            </a:endParaRPr>
          </a:p>
          <a:p>
            <a:r>
              <a:rPr lang="ru-RU" sz="2400" b="1" i="1" dirty="0">
                <a:solidFill>
                  <a:schemeClr val="tx2"/>
                </a:solidFill>
              </a:rPr>
              <a:t>2.3. Этапы исследования 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rgbClr val="000000"/>
                </a:solidFill>
              </a:rPr>
              <a:t>- описание этапов эксперимента, его хода и логики.</a:t>
            </a:r>
            <a:endParaRPr lang="ru-RU" b="1" i="1" dirty="0">
              <a:solidFill>
                <a:srgbClr val="000000"/>
              </a:solidFill>
            </a:endParaRPr>
          </a:p>
          <a:p>
            <a:r>
              <a:rPr lang="ru-RU" sz="2400" b="1" i="1" dirty="0">
                <a:solidFill>
                  <a:schemeClr val="tx2"/>
                </a:solidFill>
              </a:rPr>
              <a:t>2.4. Оценочные критерии </a:t>
            </a:r>
            <a:r>
              <a:rPr lang="ru-RU" sz="2000" b="1" i="1" dirty="0" smtClean="0">
                <a:solidFill>
                  <a:schemeClr val="tx2"/>
                </a:solidFill>
              </a:rPr>
              <a:t>(ЕСЛИ ИССЛЕДОВАНИЕ ПРЕДПОЛАГАЕТ)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обязательное обоснование выбора оценочных критериев,</a:t>
            </a:r>
          </a:p>
          <a:p>
            <a:pPr marL="342900" indent="-34290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краткое описание выбранных критериев.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0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745" y="204103"/>
            <a:ext cx="6186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rgbClr val="000000"/>
                </a:solidFill>
              </a:rPr>
              <a:t>ТРЕБОВАНИЯ К РАЗДЕЛУ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chemeClr val="tx2"/>
                </a:solidFill>
              </a:rPr>
              <a:t>3. </a:t>
            </a:r>
            <a:r>
              <a:rPr lang="en-US" sz="3200" b="1" u="sng" dirty="0">
                <a:solidFill>
                  <a:schemeClr val="tx2"/>
                </a:solidFill>
              </a:rPr>
              <a:t>RESULTS</a:t>
            </a:r>
            <a:r>
              <a:rPr lang="ru-RU" sz="3200" b="1" u="sng" dirty="0">
                <a:solidFill>
                  <a:schemeClr val="tx2"/>
                </a:solidFill>
              </a:rPr>
              <a:t> </a:t>
            </a:r>
            <a:r>
              <a:rPr lang="ru-RU" sz="3200" b="1" dirty="0">
                <a:solidFill>
                  <a:srgbClr val="000000"/>
                </a:solidFill>
              </a:rPr>
              <a:t>(Результаты)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94" y="1250801"/>
            <a:ext cx="880109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pPr>
              <a:buFontTx/>
              <a:buChar char="-"/>
            </a:pPr>
            <a:r>
              <a:rPr lang="ru-RU" sz="2800" b="1" i="1" dirty="0"/>
              <a:t>Представляются только авторские результаты без какого-либо анализа литературы</a:t>
            </a:r>
          </a:p>
          <a:p>
            <a:pPr>
              <a:buFontTx/>
              <a:buChar char="-"/>
            </a:pPr>
            <a:r>
              <a:rPr lang="ru-RU" sz="2800" b="1" i="1" dirty="0" smtClean="0"/>
              <a:t>Представляются результаты </a:t>
            </a:r>
            <a:r>
              <a:rPr lang="ru-RU" sz="2800" b="1" i="1" dirty="0"/>
              <a:t>этапов эксперимента (констатирующий, формирующий, </a:t>
            </a:r>
            <a:r>
              <a:rPr lang="ru-RU" sz="2800" b="1" i="1" dirty="0" smtClean="0"/>
              <a:t>контрольный этапы эксперимента)</a:t>
            </a:r>
          </a:p>
          <a:p>
            <a:pPr>
              <a:buFontTx/>
              <a:buChar char="-"/>
            </a:pPr>
            <a:r>
              <a:rPr lang="ru-RU" sz="2800" b="1" i="1" dirty="0" smtClean="0"/>
              <a:t>Необходима адресность к читателю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xmlns="" val="10104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2263" y="42118"/>
            <a:ext cx="7785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000000"/>
                </a:solidFill>
              </a:rPr>
              <a:t>РАСКРЫВАЕМЫЕ ВОПРОСЫ В РАЗДЕЛЕ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en-US" sz="3200" b="1" u="sng" dirty="0">
                <a:solidFill>
                  <a:schemeClr val="tx2"/>
                </a:solidFill>
              </a:rPr>
              <a:t>DISCUSSIONS</a:t>
            </a:r>
            <a:r>
              <a:rPr lang="ru-RU" sz="3200" b="1" u="sng" dirty="0">
                <a:solidFill>
                  <a:schemeClr val="tx2"/>
                </a:solidFill>
              </a:rPr>
              <a:t> </a:t>
            </a:r>
            <a:r>
              <a:rPr lang="ru-RU" sz="3200" b="1" dirty="0">
                <a:solidFill>
                  <a:srgbClr val="000000"/>
                </a:solidFill>
              </a:rPr>
              <a:t>(Дискуссии)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1" y="996225"/>
            <a:ext cx="88010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1. </a:t>
            </a:r>
            <a:r>
              <a:rPr lang="ru-RU" sz="2800" b="1" dirty="0" smtClean="0"/>
              <a:t>Как </a:t>
            </a:r>
            <a:r>
              <a:rPr lang="ru-RU" sz="2800" b="1" dirty="0"/>
              <a:t>соотносятся обсуждения с вопросами во Введении;</a:t>
            </a:r>
          </a:p>
          <a:p>
            <a:r>
              <a:rPr lang="ru-RU" sz="2800" b="1" dirty="0" smtClean="0"/>
              <a:t>2</a:t>
            </a:r>
            <a:r>
              <a:rPr lang="ru-RU" sz="2800" b="1" dirty="0"/>
              <a:t>. </a:t>
            </a:r>
            <a:r>
              <a:rPr lang="ru-RU" sz="2800" b="1" dirty="0" smtClean="0"/>
              <a:t>Обеспечен </a:t>
            </a:r>
            <a:r>
              <a:rPr lang="ru-RU" sz="2800" b="1" dirty="0"/>
              <a:t>ли пояснениями каждый представленный результат;</a:t>
            </a:r>
          </a:p>
          <a:p>
            <a:r>
              <a:rPr lang="ru-RU" sz="2800" b="1" dirty="0" smtClean="0"/>
              <a:t>3</a:t>
            </a:r>
            <a:r>
              <a:rPr lang="ru-RU" sz="2800" b="1" dirty="0"/>
              <a:t>. </a:t>
            </a:r>
            <a:r>
              <a:rPr lang="ru-RU" sz="2800" b="1" dirty="0" smtClean="0"/>
              <a:t>Согласуются </a:t>
            </a:r>
            <a:r>
              <a:rPr lang="ru-RU" sz="2800" b="1" dirty="0"/>
              <a:t>ли результаты с данными, полученными и опубликованными другими исследователями;</a:t>
            </a:r>
          </a:p>
          <a:p>
            <a:r>
              <a:rPr lang="ru-RU" sz="2800" b="1" dirty="0" smtClean="0"/>
              <a:t>4</a:t>
            </a:r>
            <a:r>
              <a:rPr lang="ru-RU" sz="2800" b="1" dirty="0"/>
              <a:t>. </a:t>
            </a:r>
            <a:r>
              <a:rPr lang="ru-RU" sz="2800" b="1" dirty="0" smtClean="0"/>
              <a:t>Есть </a:t>
            </a:r>
            <a:r>
              <a:rPr lang="ru-RU" sz="2800" b="1" dirty="0"/>
              <a:t>ли какие-нибудь различия и почему?</a:t>
            </a:r>
          </a:p>
          <a:p>
            <a:r>
              <a:rPr lang="ru-RU" sz="2800" b="1" dirty="0" smtClean="0"/>
              <a:t>5</a:t>
            </a:r>
            <a:r>
              <a:rPr lang="ru-RU" sz="2800" b="1" dirty="0"/>
              <a:t>. </a:t>
            </a:r>
            <a:r>
              <a:rPr lang="ru-RU" sz="2800" b="1" dirty="0" smtClean="0"/>
              <a:t>Есть </a:t>
            </a:r>
            <a:r>
              <a:rPr lang="ru-RU" sz="2800" b="1" dirty="0"/>
              <a:t>ли какие-то </a:t>
            </a:r>
            <a:r>
              <a:rPr lang="ru-RU" sz="2800" b="1" dirty="0" smtClean="0"/>
              <a:t>ограничения и почему?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7545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745" y="42118"/>
            <a:ext cx="6186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rgbClr val="000000"/>
                </a:solidFill>
              </a:rPr>
              <a:t>ТРЕБОВАНИЯ К РАЗДЕЛУ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en-US" sz="3200" b="1" u="sng" dirty="0">
                <a:solidFill>
                  <a:schemeClr val="tx2"/>
                </a:solidFill>
              </a:rPr>
              <a:t>DISCUSSIONS</a:t>
            </a:r>
            <a:r>
              <a:rPr lang="ru-RU" sz="3200" b="1" u="sng" dirty="0">
                <a:solidFill>
                  <a:schemeClr val="tx2"/>
                </a:solidFill>
              </a:rPr>
              <a:t> </a:t>
            </a:r>
            <a:r>
              <a:rPr lang="ru-RU" sz="3200" b="1" dirty="0">
                <a:solidFill>
                  <a:srgbClr val="000000"/>
                </a:solidFill>
              </a:rPr>
              <a:t>(Дискуссии)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1" y="1282901"/>
            <a:ext cx="88010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3000" b="1" dirty="0" smtClean="0"/>
              <a:t>Представляются </a:t>
            </a:r>
            <a:r>
              <a:rPr lang="ru-RU" sz="3000" b="1" i="1" dirty="0">
                <a:solidFill>
                  <a:schemeClr val="tx2"/>
                </a:solidFill>
              </a:rPr>
              <a:t>авторские суждения</a:t>
            </a:r>
            <a:r>
              <a:rPr lang="ru-RU" sz="3000" b="1" dirty="0">
                <a:solidFill>
                  <a:schemeClr val="tx2"/>
                </a:solidFill>
              </a:rPr>
              <a:t>, </a:t>
            </a:r>
            <a:r>
              <a:rPr lang="ru-RU" sz="3000" b="1" i="1" dirty="0">
                <a:solidFill>
                  <a:schemeClr val="tx2"/>
                </a:solidFill>
              </a:rPr>
              <a:t>авторская рефлексия</a:t>
            </a:r>
            <a:r>
              <a:rPr lang="ru-RU" sz="3000" b="1" i="1" dirty="0">
                <a:solidFill>
                  <a:srgbClr val="C00000"/>
                </a:solidFill>
              </a:rPr>
              <a:t> </a:t>
            </a:r>
            <a:r>
              <a:rPr lang="ru-RU" sz="3000" b="1" dirty="0"/>
              <a:t>по отношению к заявленной проблеме</a:t>
            </a:r>
          </a:p>
          <a:p>
            <a:pPr>
              <a:buFontTx/>
              <a:buChar char="-"/>
            </a:pPr>
            <a:r>
              <a:rPr lang="ru-RU" sz="3000" b="1" i="1" dirty="0">
                <a:solidFill>
                  <a:schemeClr val="tx2"/>
                </a:solidFill>
              </a:rPr>
              <a:t>Выявляются проблемы</a:t>
            </a:r>
            <a:r>
              <a:rPr lang="ru-RU" sz="3000" b="1" dirty="0"/>
              <a:t>, с которыми вы столкнулись в процессе вашего исследования.</a:t>
            </a:r>
          </a:p>
          <a:p>
            <a:pPr>
              <a:buFontTx/>
              <a:buChar char="-"/>
            </a:pPr>
            <a:r>
              <a:rPr lang="ru-RU" sz="3000" b="1" i="1" dirty="0">
                <a:solidFill>
                  <a:schemeClr val="tx2"/>
                </a:solidFill>
              </a:rPr>
              <a:t>Предлагаются рекомендации</a:t>
            </a:r>
            <a:r>
              <a:rPr lang="ru-RU" sz="3000" b="1" dirty="0"/>
              <a:t>, направленные на повышение эффективности того или иного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xmlns="" val="27577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745" y="42118"/>
            <a:ext cx="6186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rgbClr val="000000"/>
                </a:solidFill>
              </a:rPr>
              <a:t>ТРЕБОВАНИЯ К РАЗДЕЛУ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en-US" sz="3200" b="1" u="sng" dirty="0">
                <a:solidFill>
                  <a:schemeClr val="tx2"/>
                </a:solidFill>
              </a:rPr>
              <a:t>CONCLUSION</a:t>
            </a:r>
            <a:r>
              <a:rPr lang="ru-RU" sz="3200" b="1" u="sng" dirty="0">
                <a:solidFill>
                  <a:schemeClr val="tx2"/>
                </a:solidFill>
              </a:rPr>
              <a:t> </a:t>
            </a:r>
            <a:r>
              <a:rPr lang="ru-RU" sz="3200" b="1" dirty="0">
                <a:solidFill>
                  <a:srgbClr val="000000"/>
                </a:solidFill>
              </a:rPr>
              <a:t>(Заключение)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594" y="1505887"/>
            <a:ext cx="89732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- Приводятся </a:t>
            </a:r>
            <a:r>
              <a:rPr lang="ru-RU" sz="3200" b="1" dirty="0"/>
              <a:t>выводы по статье, </a:t>
            </a:r>
            <a:r>
              <a:rPr lang="ru-RU" sz="3200" b="1" u="sng" dirty="0" smtClean="0"/>
              <a:t>НЕ</a:t>
            </a:r>
            <a:r>
              <a:rPr lang="ru-RU" sz="3200" b="1" dirty="0" smtClean="0"/>
              <a:t> пересказывая содержание статьи. </a:t>
            </a:r>
          </a:p>
          <a:p>
            <a:r>
              <a:rPr lang="ru-RU" sz="3200" b="1" dirty="0" smtClean="0"/>
              <a:t>- Раскрываются теоретическая и практическая значимость ваших результатов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42583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745" y="42118"/>
            <a:ext cx="6186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rgbClr val="000000"/>
                </a:solidFill>
              </a:rPr>
              <a:t>ТРЕБОВАНИЯ К РАЗДЕЛУ </a:t>
            </a: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en-US" sz="3200" b="1" u="sng" dirty="0" smtClean="0">
                <a:solidFill>
                  <a:schemeClr val="tx2"/>
                </a:solidFill>
              </a:rPr>
              <a:t>LIMITATIONS</a:t>
            </a:r>
            <a:r>
              <a:rPr lang="ru-RU" sz="3200" b="1" u="sng" dirty="0" smtClean="0">
                <a:solidFill>
                  <a:schemeClr val="tx2"/>
                </a:solidFill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</a:rPr>
              <a:t>(Ограничения)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594" y="1505887"/>
            <a:ext cx="87866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- указываются слабые стороны вашего исследования (экспериментальной выборки, или базы и др.) </a:t>
            </a:r>
          </a:p>
          <a:p>
            <a:r>
              <a:rPr lang="ru-RU" sz="3200" b="1" dirty="0" smtClean="0"/>
              <a:t>- указываются перспективы вашего исследования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1114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136" y="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АЛГОРИТМ ПУБЛИКАЦИИ СТАТЬИ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186" y="707886"/>
            <a:ext cx="89548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Выявление идеи, построение концепции вашей будущей статьи;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b="1" dirty="0"/>
              <a:t>Поиск </a:t>
            </a:r>
            <a:r>
              <a:rPr lang="ru-RU" sz="2100" b="1" dirty="0" smtClean="0"/>
              <a:t>подходящих журналов</a:t>
            </a:r>
            <a:r>
              <a:rPr lang="ru-RU" sz="21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Знакомство с содержанием и структурой статей журналов;</a:t>
            </a:r>
            <a:endParaRPr lang="ru-RU" sz="2100" b="1" dirty="0"/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Подготовка статьи</a:t>
            </a:r>
            <a:r>
              <a:rPr lang="ru-RU" sz="2100" dirty="0" smtClean="0"/>
              <a:t>;</a:t>
            </a:r>
            <a:endParaRPr lang="ru-RU" sz="2100" dirty="0"/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Доработка статьи согласно требованиям к оформлению статей журнала;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Осуществление перевода статьи на иностранный язык;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Отправка переведенной статьи для редактирования носителю языка.</a:t>
            </a:r>
            <a:endParaRPr lang="ru-RU" sz="2100" b="1" dirty="0"/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Подготовка всех необходимых документов</a:t>
            </a:r>
            <a:r>
              <a:rPr lang="ru-RU" sz="2100" dirty="0" smtClean="0"/>
              <a:t>;</a:t>
            </a:r>
            <a:endParaRPr lang="ru-RU" sz="2100" dirty="0"/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Регистрация на сайте журнала как автора статьи</a:t>
            </a:r>
            <a:r>
              <a:rPr lang="ru-RU" sz="2100" dirty="0" smtClean="0"/>
              <a:t>;</a:t>
            </a:r>
            <a:endParaRPr lang="ru-RU" sz="2100" dirty="0"/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Загрузка статьи на сайт журнала</a:t>
            </a:r>
            <a:r>
              <a:rPr lang="ru-RU" sz="21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100" b="1" dirty="0" smtClean="0"/>
              <a:t>Исправление замечаний редакторов, рецензентов</a:t>
            </a:r>
            <a:endParaRPr lang="ru-RU" sz="2100" b="1" dirty="0"/>
          </a:p>
          <a:p>
            <a:pPr>
              <a:buClr>
                <a:srgbClr val="3891A7"/>
              </a:buClr>
            </a:pP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3891A7"/>
              </a:buClr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3459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-143616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Рекомендации по повышению</a:t>
            </a: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публикационной активности Российских вузов в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TOP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журналах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" y="919975"/>
            <a:ext cx="883227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полиаспектный</a:t>
            </a:r>
            <a:r>
              <a:rPr lang="ru-RU" dirty="0" smtClean="0"/>
              <a:t> </a:t>
            </a:r>
            <a:r>
              <a:rPr lang="ru-RU" dirty="0"/>
              <a:t>анализ изученности проблемы в отечественных и зарубежных исследованиях;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сохранение кадровой преемственности научных школ в вузе при изучении определенной научной пробле­мы, которая исследуется несколькими поколениями ученых;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создание, сохранение и приумножение профессиональных традиций в подготовке молодых научных кадров;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осуществление качественного адресного научного руководства молодыми учеными, начинающими представлять свои исследования в международных журналах с мировым именем;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необходимость предварительного согласования тем статей с руководством и научно-методической комиссией вуза;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разработка интегрированных с различными областями научного знания исследований. </a:t>
            </a:r>
          </a:p>
          <a:p>
            <a:pPr>
              <a:buClr>
                <a:srgbClr val="3891A7"/>
              </a:buClr>
            </a:pP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3891A7"/>
              </a:buClr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861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2387" y="0"/>
            <a:ext cx="6062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tx2"/>
                </a:solidFill>
              </a:rPr>
              <a:t>ОСНОВНЫЕ НАПРАВЛЕНИЯ ПОВЫШЕНИЯ ПУБЛИКАЦИОННОЙ АКТИВНОСТИ </a:t>
            </a:r>
            <a:r>
              <a:rPr lang="ru-RU" sz="2400" b="1" dirty="0" smtClean="0">
                <a:solidFill>
                  <a:schemeClr val="tx2"/>
                </a:solidFill>
              </a:rPr>
              <a:t>ИПО КФУ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9734" y="830997"/>
            <a:ext cx="810347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/>
              <a:t>1. Организация </a:t>
            </a:r>
            <a:r>
              <a:rPr lang="ru-RU" sz="1900" b="1" dirty="0"/>
              <a:t>ежегодного международного форума по педагогическому образованию с приглашенными известными учеными с мировым именем, а также редакторами известных рейтинговых зарубежных журналов, индексируемых в </a:t>
            </a:r>
            <a:r>
              <a:rPr lang="en-US" sz="1900" b="1" dirty="0"/>
              <a:t>SCOPUS </a:t>
            </a:r>
            <a:r>
              <a:rPr lang="ru-RU" sz="1900" b="1" dirty="0"/>
              <a:t>и </a:t>
            </a:r>
            <a:r>
              <a:rPr lang="en-US" sz="1900" b="1" dirty="0" smtClean="0"/>
              <a:t>Web of Science;</a:t>
            </a:r>
            <a:endParaRPr lang="ru-RU" sz="1900" b="1" dirty="0" smtClean="0"/>
          </a:p>
          <a:p>
            <a:pPr fontAlgn="base"/>
            <a:r>
              <a:rPr lang="ru-RU" sz="1900" b="1" dirty="0" smtClean="0"/>
              <a:t>2. Организация </a:t>
            </a:r>
            <a:r>
              <a:rPr lang="ru-RU" sz="1900" b="1" dirty="0"/>
              <a:t>семинаров с участием приглашенных</a:t>
            </a:r>
            <a:r>
              <a:rPr lang="en-US" sz="1900" b="1" dirty="0"/>
              <a:t> </a:t>
            </a:r>
            <a:r>
              <a:rPr lang="ru-RU" sz="1900" b="1" dirty="0"/>
              <a:t>зарубежных редакторов журналов, индексируемых </a:t>
            </a:r>
            <a:r>
              <a:rPr lang="en-US" sz="1900" b="1" dirty="0"/>
              <a:t>SCOPUS </a:t>
            </a:r>
            <a:r>
              <a:rPr lang="ru-RU" sz="1900" b="1" dirty="0"/>
              <a:t>и </a:t>
            </a:r>
            <a:r>
              <a:rPr lang="en-US" sz="1900" b="1" dirty="0"/>
              <a:t>Web of Science;</a:t>
            </a:r>
            <a:endParaRPr lang="ru-RU" sz="1900" b="1" dirty="0" smtClean="0"/>
          </a:p>
          <a:p>
            <a:pPr fontAlgn="base"/>
            <a:r>
              <a:rPr lang="ru-RU" sz="1900" b="1" dirty="0" smtClean="0"/>
              <a:t>3. Сохранение </a:t>
            </a:r>
            <a:r>
              <a:rPr lang="ru-RU" sz="1900" b="1" dirty="0"/>
              <a:t>кадровой преемственности научных школ при изучении определенной научной </a:t>
            </a:r>
            <a:r>
              <a:rPr lang="ru-RU" sz="1900" b="1" dirty="0" smtClean="0"/>
              <a:t>пробле­мы;</a:t>
            </a:r>
          </a:p>
          <a:p>
            <a:pPr fontAlgn="base"/>
            <a:r>
              <a:rPr lang="ru-RU" sz="1900" b="1" dirty="0" smtClean="0"/>
              <a:t>4. Осуществление качественного </a:t>
            </a:r>
            <a:r>
              <a:rPr lang="ru-RU" sz="1900" b="1" dirty="0"/>
              <a:t>индивидуального научного руководства над преподавателями, начинающими представлять свои научные статьи в международных журналах с мировым </a:t>
            </a:r>
            <a:r>
              <a:rPr lang="ru-RU" sz="1900" b="1" dirty="0" smtClean="0"/>
              <a:t>именем;</a:t>
            </a:r>
          </a:p>
          <a:p>
            <a:pPr fontAlgn="base"/>
            <a:r>
              <a:rPr lang="ru-RU" sz="1900" b="1" dirty="0" smtClean="0"/>
              <a:t>5. Предварительное </a:t>
            </a:r>
            <a:r>
              <a:rPr lang="ru-RU" sz="1900" b="1" dirty="0"/>
              <a:t>согласование тем статей с руководством,  научно-методическим центром Института психологии и образования </a:t>
            </a:r>
            <a:r>
              <a:rPr lang="ru-RU" sz="1900" b="1" dirty="0" smtClean="0"/>
              <a:t>КФУ;</a:t>
            </a:r>
          </a:p>
          <a:p>
            <a:pPr fontAlgn="base"/>
            <a:r>
              <a:rPr lang="ru-RU" sz="1900" b="1" dirty="0" smtClean="0"/>
              <a:t>6. Разработка </a:t>
            </a:r>
            <a:r>
              <a:rPr lang="ru-RU" sz="1900" b="1" dirty="0"/>
              <a:t>интегрированных </a:t>
            </a:r>
            <a:r>
              <a:rPr lang="ru-RU" sz="1900" b="1" dirty="0" smtClean="0"/>
              <a:t>исследований и </a:t>
            </a:r>
            <a:r>
              <a:rPr lang="ru-RU" sz="1900" b="1" dirty="0"/>
              <a:t>др.</a:t>
            </a:r>
          </a:p>
        </p:txBody>
      </p:sp>
    </p:spTree>
    <p:extLst>
      <p:ext uri="{BB962C8B-B14F-4D97-AF65-F5344CB8AC3E}">
        <p14:creationId xmlns:p14="http://schemas.microsoft.com/office/powerpoint/2010/main" xmlns="" val="415586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/>
          <p:cNvSpPr txBox="1">
            <a:spLocks/>
          </p:cNvSpPr>
          <p:nvPr/>
        </p:nvSpPr>
        <p:spPr>
          <a:xfrm>
            <a:off x="782320" y="2140352"/>
            <a:ext cx="8361680" cy="665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Спасибо за внимание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!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67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4028" y="162062"/>
            <a:ext cx="5452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ПОИСК </a:t>
            </a:r>
            <a:r>
              <a:rPr lang="en-US" sz="2800" b="1" dirty="0" smtClean="0">
                <a:solidFill>
                  <a:srgbClr val="000000"/>
                </a:solidFill>
              </a:rPr>
              <a:t>SCOPUS </a:t>
            </a:r>
            <a:r>
              <a:rPr lang="ru-RU" sz="2800" b="1" dirty="0">
                <a:solidFill>
                  <a:srgbClr val="000000"/>
                </a:solidFill>
              </a:rPr>
              <a:t>И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WEB OF SCIENCE </a:t>
            </a:r>
            <a:r>
              <a:rPr lang="ru-RU" sz="2800" b="1" dirty="0">
                <a:solidFill>
                  <a:srgbClr val="000000"/>
                </a:solidFill>
              </a:rPr>
              <a:t>ЖУРНАЛОВ </a:t>
            </a:r>
            <a:r>
              <a:rPr lang="ru-RU" sz="2800" b="1" u="sng" dirty="0">
                <a:solidFill>
                  <a:schemeClr val="tx2"/>
                </a:solidFill>
              </a:rPr>
              <a:t>ПО НАПРАВЛЕНИЯМ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7017" y="1535548"/>
            <a:ext cx="7897091" cy="271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>
                <a:solidFill>
                  <a:srgbClr val="002060"/>
                </a:solidFill>
              </a:rPr>
              <a:t>1. </a:t>
            </a:r>
            <a:r>
              <a:rPr lang="en-US" sz="2400" b="1" dirty="0" err="1">
                <a:solidFill>
                  <a:srgbClr val="002060"/>
                </a:solidFill>
              </a:rPr>
              <a:t>SCImago</a:t>
            </a:r>
            <a:r>
              <a:rPr lang="en-US" sz="2400" b="1" dirty="0">
                <a:solidFill>
                  <a:srgbClr val="002060"/>
                </a:solidFill>
              </a:rPr>
              <a:t> - </a:t>
            </a:r>
            <a:r>
              <a:rPr lang="en-US" sz="2400" b="1" dirty="0">
                <a:solidFill>
                  <a:srgbClr val="C00000"/>
                </a:solidFill>
              </a:rPr>
              <a:t>http://www.scimagojr.com/index.php </a:t>
            </a:r>
          </a:p>
          <a:p>
            <a:pPr marL="533400" indent="-5334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/>
              <a:t>2. Через </a:t>
            </a:r>
            <a:r>
              <a:rPr lang="en-US" sz="2400" b="1" dirty="0">
                <a:solidFill>
                  <a:srgbClr val="C00000"/>
                </a:solidFill>
              </a:rPr>
              <a:t>Journal Ranking</a:t>
            </a:r>
          </a:p>
          <a:p>
            <a:pPr marL="533400" indent="-5334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/>
              <a:t>3. </a:t>
            </a:r>
            <a:r>
              <a:rPr lang="ru-RU" sz="2400" b="1" dirty="0"/>
              <a:t>В </a:t>
            </a:r>
            <a:r>
              <a:rPr lang="en-US" sz="2400" b="1" dirty="0">
                <a:solidFill>
                  <a:srgbClr val="C00000"/>
                </a:solidFill>
              </a:rPr>
              <a:t>All Subject Categories </a:t>
            </a:r>
            <a:r>
              <a:rPr lang="ru-RU" sz="2400" b="1" dirty="0"/>
              <a:t>находите интересующее вас направление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b="1" dirty="0">
              <a:solidFill>
                <a:srgbClr val="C00000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sz="2800" b="1" dirty="0">
                <a:solidFill>
                  <a:srgbClr val="002060"/>
                </a:solidFill>
              </a:rPr>
              <a:t>Выйдут все журналы по вашему направлению</a:t>
            </a:r>
          </a:p>
        </p:txBody>
      </p:sp>
    </p:spTree>
    <p:extLst>
      <p:ext uri="{BB962C8B-B14F-4D97-AF65-F5344CB8AC3E}">
        <p14:creationId xmlns:p14="http://schemas.microsoft.com/office/powerpoint/2010/main" xmlns="" val="36048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9531" y="0"/>
            <a:ext cx="5935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</a:rPr>
              <a:t>ПОИСК </a:t>
            </a:r>
            <a:r>
              <a:rPr lang="ru-RU" sz="2800" b="1" dirty="0" smtClean="0">
                <a:solidFill>
                  <a:srgbClr val="000000"/>
                </a:solidFill>
              </a:rPr>
              <a:t>ЖУРНАЛОВ </a:t>
            </a:r>
            <a:r>
              <a:rPr lang="ru-RU" sz="2800" b="1" u="sng" dirty="0">
                <a:solidFill>
                  <a:schemeClr val="tx2"/>
                </a:solidFill>
              </a:rPr>
              <a:t>ПО </a:t>
            </a:r>
            <a:r>
              <a:rPr lang="ru-RU" sz="2800" b="1" u="sng" dirty="0" smtClean="0">
                <a:solidFill>
                  <a:schemeClr val="tx2"/>
                </a:solidFill>
              </a:rPr>
              <a:t>НАЗВАНИЮ И АННОТАЦИИ СТАТЬИ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092" y="874431"/>
            <a:ext cx="7897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  <a:hlinkClick r:id="rId2"/>
              </a:rPr>
              <a:t>https://www.elsevier.com</a:t>
            </a:r>
            <a:r>
              <a:rPr lang="en-US" sz="3200" b="1" dirty="0" smtClean="0">
                <a:solidFill>
                  <a:srgbClr val="002060"/>
                </a:solidFill>
                <a:hlinkClick r:id="rId2"/>
              </a:rPr>
              <a:t>/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</a:rPr>
              <a:t>Submit your paper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– по центру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</a:rPr>
              <a:t>Find a journal </a:t>
            </a:r>
            <a:r>
              <a:rPr lang="en-US" sz="2000" b="1" dirty="0" smtClean="0"/>
              <a:t>– </a:t>
            </a:r>
            <a:r>
              <a:rPr lang="ru-RU" sz="2000" b="1" dirty="0" smtClean="0"/>
              <a:t>слева 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</a:rPr>
              <a:t>Find a matching journal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– слева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b="1" dirty="0" smtClean="0"/>
              <a:t>ВЫЙДЕТ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C00000"/>
                </a:solidFill>
              </a:rPr>
              <a:t>Paper Title </a:t>
            </a:r>
            <a:r>
              <a:rPr lang="en-US" sz="2000" b="1" dirty="0" smtClean="0"/>
              <a:t>– </a:t>
            </a:r>
            <a:r>
              <a:rPr lang="ru-RU" sz="2000" b="1" dirty="0" smtClean="0"/>
              <a:t>название вашей статьи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C00000"/>
                </a:solidFill>
              </a:rPr>
              <a:t>Paper Abstract </a:t>
            </a:r>
            <a:r>
              <a:rPr lang="en-US" sz="2000" b="1" dirty="0" smtClean="0"/>
              <a:t>– </a:t>
            </a:r>
            <a:r>
              <a:rPr lang="ru-RU" sz="2000" b="1" dirty="0" smtClean="0"/>
              <a:t>аннотация вашей статьи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C00000"/>
                </a:solidFill>
              </a:rPr>
              <a:t>Fields of Research </a:t>
            </a:r>
            <a:r>
              <a:rPr lang="en-US" sz="2000" b="1" dirty="0" smtClean="0"/>
              <a:t>– </a:t>
            </a:r>
            <a:r>
              <a:rPr lang="ru-RU" sz="2000" b="1" dirty="0" smtClean="0"/>
              <a:t>выбор направления из представленных в поисковой системе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</a:rPr>
              <a:t>Выйдут журналы, подходящие для вашей статьи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4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2083" y="204103"/>
            <a:ext cx="5935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ПРОВЕРКА  ЖУРНАЛОВ </a:t>
            </a:r>
            <a:r>
              <a:rPr lang="ru-RU" sz="2800" b="1" u="sng" dirty="0" smtClean="0">
                <a:solidFill>
                  <a:schemeClr val="tx2"/>
                </a:solidFill>
              </a:rPr>
              <a:t>НА ПРЕДМЕТ ИХ ИНДЕКСАЦИИ 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7527" y="1158210"/>
            <a:ext cx="78970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3200" b="1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en-US" sz="3200" b="1" dirty="0" smtClean="0">
                <a:solidFill>
                  <a:srgbClr val="002060"/>
                </a:solidFill>
                <a:hlinkClick r:id="rId2"/>
              </a:rPr>
              <a:t>www.scopus.com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2800" b="1" dirty="0" smtClean="0">
                <a:solidFill>
                  <a:srgbClr val="C00000"/>
                </a:solidFill>
              </a:rPr>
              <a:t>Scopus Content (</a:t>
            </a:r>
            <a:r>
              <a:rPr lang="ru-RU" sz="2800" b="1" dirty="0" smtClean="0">
                <a:solidFill>
                  <a:srgbClr val="C00000"/>
                </a:solidFill>
              </a:rPr>
              <a:t>Содержание) </a:t>
            </a:r>
            <a:r>
              <a:rPr lang="en-US" sz="2800" b="1" dirty="0" smtClean="0"/>
              <a:t>– </a:t>
            </a:r>
            <a:r>
              <a:rPr lang="ru-RU" sz="2800" b="1" dirty="0" smtClean="0"/>
              <a:t>данная вкладка находится слева внизу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- </a:t>
            </a:r>
            <a:r>
              <a:rPr lang="en-US" sz="2800" b="1" dirty="0" smtClean="0">
                <a:solidFill>
                  <a:srgbClr val="C00000"/>
                </a:solidFill>
              </a:rPr>
              <a:t>Download the Source Title List </a:t>
            </a:r>
            <a:r>
              <a:rPr lang="en-US" sz="2800" b="1" dirty="0" smtClean="0"/>
              <a:t>–</a:t>
            </a:r>
            <a:r>
              <a:rPr lang="ru-RU" sz="2800" b="1" dirty="0" smtClean="0"/>
              <a:t> активные и неактивные журналы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- </a:t>
            </a:r>
            <a:r>
              <a:rPr lang="en-US" sz="2800" b="1" dirty="0" smtClean="0">
                <a:solidFill>
                  <a:srgbClr val="C00000"/>
                </a:solidFill>
              </a:rPr>
              <a:t>Discontinued-sources-from-Scopus</a:t>
            </a:r>
            <a:r>
              <a:rPr lang="en-US" sz="2800" b="1" dirty="0" smtClean="0"/>
              <a:t> – </a:t>
            </a:r>
            <a:r>
              <a:rPr lang="ru-RU" sz="2800" b="1" dirty="0" smtClean="0"/>
              <a:t>журналы, недавно исключенные из базы </a:t>
            </a:r>
            <a:r>
              <a:rPr lang="en-US" sz="2800" b="1" dirty="0" smtClean="0"/>
              <a:t>Scopus</a:t>
            </a:r>
            <a:r>
              <a:rPr lang="ru-RU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376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297" y="0"/>
            <a:ext cx="87112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/>
              <a:t>Динамика роста публикационной активности КФУ по блоку </a:t>
            </a:r>
            <a:r>
              <a:rPr lang="ru-RU" sz="2300" b="1" dirty="0" err="1"/>
              <a:t>Education</a:t>
            </a:r>
            <a:r>
              <a:rPr lang="ru-RU" sz="2300" b="1" dirty="0"/>
              <a:t> на период с 2016 по настоящее </a:t>
            </a:r>
            <a:r>
              <a:rPr lang="ru-RU" sz="2300" b="1" dirty="0" smtClean="0"/>
              <a:t>время (источник – </a:t>
            </a:r>
            <a:r>
              <a:rPr lang="en-US" sz="2300" b="1" dirty="0" err="1" smtClean="0"/>
              <a:t>SciVal</a:t>
            </a:r>
            <a:r>
              <a:rPr lang="en-US" sz="2300" b="1" dirty="0" smtClean="0"/>
              <a:t>)</a:t>
            </a:r>
            <a:r>
              <a:rPr lang="ru-RU" sz="2300" b="1" dirty="0" smtClean="0"/>
              <a:t> </a:t>
            </a:r>
            <a:endParaRPr lang="ru-RU" sz="23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1776381"/>
              </p:ext>
            </p:extLst>
          </p:nvPr>
        </p:nvGraphicFramePr>
        <p:xfrm>
          <a:off x="153295" y="800218"/>
          <a:ext cx="8622714" cy="4162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4696">
                  <a:extLst>
                    <a:ext uri="{9D8B030D-6E8A-4147-A177-3AD203B41FA5}">
                      <a16:colId xmlns:a16="http://schemas.microsoft.com/office/drawing/2014/main" xmlns="" val="2465883931"/>
                    </a:ext>
                  </a:extLst>
                </a:gridCol>
                <a:gridCol w="1540257">
                  <a:extLst>
                    <a:ext uri="{9D8B030D-6E8A-4147-A177-3AD203B41FA5}">
                      <a16:colId xmlns:a16="http://schemas.microsoft.com/office/drawing/2014/main" xmlns="" val="2933236247"/>
                    </a:ext>
                  </a:extLst>
                </a:gridCol>
                <a:gridCol w="1540257">
                  <a:extLst>
                    <a:ext uri="{9D8B030D-6E8A-4147-A177-3AD203B41FA5}">
                      <a16:colId xmlns:a16="http://schemas.microsoft.com/office/drawing/2014/main" xmlns="" val="3265505004"/>
                    </a:ext>
                  </a:extLst>
                </a:gridCol>
                <a:gridCol w="1931909">
                  <a:extLst>
                    <a:ext uri="{9D8B030D-6E8A-4147-A177-3AD203B41FA5}">
                      <a16:colId xmlns:a16="http://schemas.microsoft.com/office/drawing/2014/main" xmlns="" val="3210384585"/>
                    </a:ext>
                  </a:extLst>
                </a:gridCol>
                <a:gridCol w="1815595">
                  <a:extLst>
                    <a:ext uri="{9D8B030D-6E8A-4147-A177-3AD203B41FA5}">
                      <a16:colId xmlns:a16="http://schemas.microsoft.com/office/drawing/2014/main" xmlns="" val="2565100310"/>
                    </a:ext>
                  </a:extLst>
                </a:gridCol>
              </a:tblGrid>
              <a:tr h="10615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Даты </a:t>
                      </a:r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обращения  </a:t>
                      </a:r>
                      <a:r>
                        <a:rPr lang="en-US" sz="16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SciVal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Позиция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среди</a:t>
                      </a:r>
                      <a:r>
                        <a:rPr lang="ru-RU" sz="16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Российских </a:t>
                      </a: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вузов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Позиция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среди</a:t>
                      </a:r>
                      <a:r>
                        <a:rPr lang="ru-RU" sz="16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Европейских </a:t>
                      </a: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вузов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Позиция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среди</a:t>
                      </a:r>
                      <a:r>
                        <a:rPr lang="ru-RU" sz="16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Мировых </a:t>
                      </a: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вузов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Кол-во публикаций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2687499739"/>
                  </a:ext>
                </a:extLst>
              </a:tr>
              <a:tr h="48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Апрель 2016 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(2013-2016)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94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110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278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3378937495"/>
                  </a:ext>
                </a:extLst>
              </a:tr>
              <a:tr h="48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Февраль 2017 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(2013-2016)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13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74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454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2262982610"/>
                  </a:ext>
                </a:extLst>
              </a:tr>
              <a:tr h="451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Апрель 2018 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(2014-2017)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6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49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597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3165993189"/>
                  </a:ext>
                </a:extLst>
              </a:tr>
              <a:tr h="6829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Май (обновление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SciVal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 2018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(2015-2018)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2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33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603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1619934775"/>
                  </a:ext>
                </a:extLst>
              </a:tr>
              <a:tr h="48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Февраль 2019 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(2015-2018)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3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42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693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2746406611"/>
                  </a:ext>
                </a:extLst>
              </a:tr>
              <a:tr h="485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Май 2019 г.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(2015-2018)</a:t>
                      </a:r>
                      <a:endParaRPr lang="ru-RU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41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712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5" marR="49005" marT="6806" marB="0"/>
                </a:tc>
                <a:extLst>
                  <a:ext uri="{0D108BD9-81ED-4DB2-BD59-A6C34878D82A}">
                    <a16:rowId xmlns:a16="http://schemas.microsoft.com/office/drawing/2014/main" xmlns="" val="3007399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88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9254" y="0"/>
            <a:ext cx="7706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1600" b="1" dirty="0">
                <a:solidFill>
                  <a:schemeClr val="tx2"/>
                </a:solidFill>
              </a:rPr>
              <a:t>составлено на основе </a:t>
            </a:r>
            <a:r>
              <a:rPr lang="en-US" sz="1600" b="1" dirty="0" err="1">
                <a:solidFill>
                  <a:schemeClr val="tx2"/>
                </a:solidFill>
              </a:rPr>
              <a:t>SciVal</a:t>
            </a:r>
            <a:r>
              <a:rPr lang="ru-RU" sz="1600" b="1" dirty="0">
                <a:solidFill>
                  <a:schemeClr val="tx2"/>
                </a:solidFill>
              </a:rPr>
              <a:t> по состоянию на май 2018г</a:t>
            </a:r>
            <a:r>
              <a:rPr lang="en-US" sz="1600" b="1" dirty="0">
                <a:solidFill>
                  <a:schemeClr val="tx2"/>
                </a:solidFill>
              </a:rPr>
              <a:t>. </a:t>
            </a:r>
            <a:endParaRPr lang="ru-RU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897599"/>
              </p:ext>
            </p:extLst>
          </p:nvPr>
        </p:nvGraphicFramePr>
        <p:xfrm>
          <a:off x="339435" y="0"/>
          <a:ext cx="8676410" cy="521774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43636">
                  <a:extLst>
                    <a:ext uri="{9D8B030D-6E8A-4147-A177-3AD203B41FA5}">
                      <a16:colId xmlns:a16="http://schemas.microsoft.com/office/drawing/2014/main" xmlns="" val="3946120530"/>
                    </a:ext>
                  </a:extLst>
                </a:gridCol>
                <a:gridCol w="4440092">
                  <a:extLst>
                    <a:ext uri="{9D8B030D-6E8A-4147-A177-3AD203B41FA5}">
                      <a16:colId xmlns:a16="http://schemas.microsoft.com/office/drawing/2014/main" xmlns="" val="1236819469"/>
                    </a:ext>
                  </a:extLst>
                </a:gridCol>
                <a:gridCol w="3007416">
                  <a:extLst>
                    <a:ext uri="{9D8B030D-6E8A-4147-A177-3AD203B41FA5}">
                      <a16:colId xmlns:a16="http://schemas.microsoft.com/office/drawing/2014/main" xmlns="" val="1727900130"/>
                    </a:ext>
                  </a:extLst>
                </a:gridCol>
                <a:gridCol w="785266">
                  <a:extLst>
                    <a:ext uri="{9D8B030D-6E8A-4147-A177-3AD203B41FA5}">
                      <a16:colId xmlns:a16="http://schemas.microsoft.com/office/drawing/2014/main" xmlns="" val="454013004"/>
                    </a:ext>
                  </a:extLst>
                </a:gridCol>
              </a:tblGrid>
              <a:tr h="46296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TOP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журналов блока </a:t>
                      </a:r>
                      <a:r>
                        <a:rPr lang="en-US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которых публикуется наибольшее количество статей </a:t>
                      </a:r>
                      <a:r>
                        <a:rPr lang="ru-RU" sz="11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МИРЕ 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(2015-2018гг.) (февраль</a:t>
                      </a:r>
                      <a:r>
                        <a:rPr lang="ru-RU" sz="11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2019</a:t>
                      </a:r>
                      <a:r>
                        <a:rPr lang="en-US" sz="11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b="1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SciVal</a:t>
                      </a:r>
                      <a:r>
                        <a:rPr lang="ru-RU" sz="11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Квартиль (страна)</a:t>
                      </a:r>
                    </a:p>
                  </a:txBody>
                  <a:tcPr marL="91455" marR="91455" marT="45717" marB="45717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5" marR="9145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5128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Academic Medicine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Америка)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1775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9996217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Teoriya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Praktika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Fizicheskoy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Kultury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Q4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Россия)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1723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422791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Journal of Chemical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Америка)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1531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322319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55" marR="91455" marT="45717" marB="45717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Children and Youth Services Review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1479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229287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Nurse Education Today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1245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572275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Medical Teacher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1222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0837830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Eurasia Journal of Mathematics, Science and Technology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Q2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1203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9115087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BMC Medical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1169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2213792"/>
                  </a:ext>
                </a:extLst>
              </a:tr>
              <a:tr h="233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Medical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1051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99149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Journal of Surgical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Нидерланды)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918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949554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Educational Philosophy and Theory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833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484125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Child Development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1252936"/>
                  </a:ext>
                </a:extLst>
              </a:tr>
              <a:tr h="251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Computers and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763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253479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Academic Psychiatry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747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0698175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Teaching and Teacher Education 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111981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Journal of Engineering Education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Q2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Ирландия)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110761"/>
                  </a:ext>
                </a:extLst>
              </a:tr>
              <a:tr h="249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Scientific data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190596"/>
                  </a:ext>
                </a:extLst>
              </a:tr>
              <a:tr h="26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Journal of Extension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795504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Studies in Higher Education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695663"/>
                  </a:ext>
                </a:extLst>
              </a:tr>
              <a:tr h="315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American Journal of Pharmaceutical Education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108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86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9254" y="0"/>
            <a:ext cx="7706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1600" b="1" dirty="0">
                <a:solidFill>
                  <a:schemeClr val="tx2"/>
                </a:solidFill>
              </a:rPr>
              <a:t>составлено на основе </a:t>
            </a:r>
            <a:r>
              <a:rPr lang="en-US" sz="1600" b="1" dirty="0" err="1">
                <a:solidFill>
                  <a:schemeClr val="tx2"/>
                </a:solidFill>
              </a:rPr>
              <a:t>SciVal</a:t>
            </a:r>
            <a:r>
              <a:rPr lang="ru-RU" sz="1600" b="1" dirty="0">
                <a:solidFill>
                  <a:schemeClr val="tx2"/>
                </a:solidFill>
              </a:rPr>
              <a:t> по состоянию на май 2018г</a:t>
            </a:r>
            <a:r>
              <a:rPr lang="en-US" sz="1600" b="1" dirty="0">
                <a:solidFill>
                  <a:schemeClr val="tx2"/>
                </a:solidFill>
              </a:rPr>
              <a:t>. </a:t>
            </a:r>
            <a:endParaRPr lang="ru-RU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7641520"/>
              </p:ext>
            </p:extLst>
          </p:nvPr>
        </p:nvGraphicFramePr>
        <p:xfrm>
          <a:off x="105103" y="0"/>
          <a:ext cx="8910742" cy="522969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55618">
                  <a:extLst>
                    <a:ext uri="{9D8B030D-6E8A-4147-A177-3AD203B41FA5}">
                      <a16:colId xmlns:a16="http://schemas.microsoft.com/office/drawing/2014/main" xmlns="" val="3946120530"/>
                    </a:ext>
                  </a:extLst>
                </a:gridCol>
                <a:gridCol w="5451196">
                  <a:extLst>
                    <a:ext uri="{9D8B030D-6E8A-4147-A177-3AD203B41FA5}">
                      <a16:colId xmlns:a16="http://schemas.microsoft.com/office/drawing/2014/main" xmlns="" val="1236819469"/>
                    </a:ext>
                  </a:extLst>
                </a:gridCol>
                <a:gridCol w="2197454">
                  <a:extLst>
                    <a:ext uri="{9D8B030D-6E8A-4147-A177-3AD203B41FA5}">
                      <a16:colId xmlns:a16="http://schemas.microsoft.com/office/drawing/2014/main" xmlns="" val="1727900130"/>
                    </a:ext>
                  </a:extLst>
                </a:gridCol>
                <a:gridCol w="806474">
                  <a:extLst>
                    <a:ext uri="{9D8B030D-6E8A-4147-A177-3AD203B41FA5}">
                      <a16:colId xmlns:a16="http://schemas.microsoft.com/office/drawing/2014/main" xmlns="" val="454013004"/>
                    </a:ext>
                  </a:extLst>
                </a:gridCol>
              </a:tblGrid>
              <a:tr h="46296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TOP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журналов блока 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в которых публикуется наибольшее количество статей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ЕВРОПЕ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(2015-2018гг.) (февраль</a:t>
                      </a:r>
                      <a:r>
                        <a:rPr lang="ru-RU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2019</a:t>
                      </a:r>
                      <a:r>
                        <a:rPr lang="en-US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200" b="1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SciVal</a:t>
                      </a:r>
                      <a:r>
                        <a:rPr lang="ru-RU" sz="12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Квартиль (страна)</a:t>
                      </a:r>
                    </a:p>
                  </a:txBody>
                  <a:tcPr marL="91455" marR="91455" marT="45717" marB="45717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1455" marR="9145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51281"/>
                  </a:ext>
                </a:extLst>
              </a:tr>
              <a:tr h="2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Teoriya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Praktika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Fizicheskoy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Kultury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Q4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Россия)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1537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9996217"/>
                  </a:ext>
                </a:extLst>
              </a:tr>
              <a:tr h="208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Medical Teacher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422791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BMC Medical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322319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55" marR="91455" marT="45717" marB="45717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Nurse Education Today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229287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Astra </a:t>
                      </a:r>
                      <a:r>
                        <a:rPr lang="en-US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Salvensis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Q4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Румыния)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572275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Studies in Higher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0837830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Learning and Individual Differences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9115087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Scientific data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(</a:t>
                      </a: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2213792"/>
                  </a:ext>
                </a:extLst>
              </a:tr>
              <a:tr h="233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Zeitschrift </a:t>
                      </a:r>
                      <a:r>
                        <a:rPr lang="de-DE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fur</a:t>
                      </a:r>
                      <a:r>
                        <a:rPr lang="de-DE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Evidenz, Fortbildung und </a:t>
                      </a:r>
                      <a:r>
                        <a:rPr lang="de-DE" sz="9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Qualitat</a:t>
                      </a:r>
                      <a:r>
                        <a:rPr lang="de-DE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im Gesundheitswesen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Q0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Германия)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99149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17" marB="45717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Physics Education 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949554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Children and Youth Services Review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4841251"/>
                  </a:ext>
                </a:extLst>
              </a:tr>
              <a:tr h="20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Teaching and Teacher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Q1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1252936"/>
                  </a:ext>
                </a:extLst>
              </a:tr>
              <a:tr h="251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Eurasia Journal of Mathematics, Science and Technology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2534791"/>
                  </a:ext>
                </a:extLst>
              </a:tr>
              <a:tr h="240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Medical Education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(Англия)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0698175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Computers and Education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111981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TECHNE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Италия)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110761"/>
                  </a:ext>
                </a:extLst>
              </a:tr>
              <a:tr h="249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Journal of Chemical Education 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(Америка)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190596"/>
                  </a:ext>
                </a:extLst>
              </a:tr>
              <a:tr h="26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Journal of Engineering Education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(Ирландия)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7955041"/>
                  </a:ext>
                </a:extLst>
              </a:tr>
              <a:tr h="224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Journal of Applied Research in Intellectual Disabilities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Англия)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695663"/>
                  </a:ext>
                </a:extLst>
              </a:tr>
              <a:tr h="315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55" marR="91455" marT="45717" marB="45717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Constructivist Foundations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(Бельгия)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108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75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3550</Words>
  <Application>Microsoft Office PowerPoint</Application>
  <PresentationFormat>Экран (16:9)</PresentationFormat>
  <Paragraphs>480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safin</cp:lastModifiedBy>
  <cp:revision>307</cp:revision>
  <dcterms:created xsi:type="dcterms:W3CDTF">2017-05-17T15:09:24Z</dcterms:created>
  <dcterms:modified xsi:type="dcterms:W3CDTF">2019-06-03T06:13:27Z</dcterms:modified>
</cp:coreProperties>
</file>