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301" r:id="rId4"/>
    <p:sldId id="302" r:id="rId5"/>
    <p:sldId id="318" r:id="rId6"/>
    <p:sldId id="303" r:id="rId7"/>
    <p:sldId id="305" r:id="rId8"/>
    <p:sldId id="289" r:id="rId9"/>
    <p:sldId id="281" r:id="rId10"/>
    <p:sldId id="282" r:id="rId11"/>
    <p:sldId id="283" r:id="rId12"/>
    <p:sldId id="306" r:id="rId13"/>
    <p:sldId id="307" r:id="rId14"/>
    <p:sldId id="288" r:id="rId15"/>
    <p:sldId id="266" r:id="rId16"/>
    <p:sldId id="299" r:id="rId17"/>
    <p:sldId id="317" r:id="rId18"/>
    <p:sldId id="290" r:id="rId19"/>
    <p:sldId id="313" r:id="rId20"/>
    <p:sldId id="314" r:id="rId21"/>
    <p:sldId id="267" r:id="rId22"/>
    <p:sldId id="311" r:id="rId23"/>
    <p:sldId id="319" r:id="rId24"/>
    <p:sldId id="269" r:id="rId25"/>
    <p:sldId id="292" r:id="rId26"/>
    <p:sldId id="293" r:id="rId27"/>
    <p:sldId id="279" r:id="rId28"/>
    <p:sldId id="308" r:id="rId29"/>
    <p:sldId id="294" r:id="rId30"/>
    <p:sldId id="310" r:id="rId31"/>
    <p:sldId id="295" r:id="rId32"/>
    <p:sldId id="297" r:id="rId33"/>
    <p:sldId id="315" r:id="rId34"/>
    <p:sldId id="320" r:id="rId35"/>
    <p:sldId id="321" r:id="rId36"/>
    <p:sldId id="322" r:id="rId37"/>
    <p:sldId id="323" r:id="rId38"/>
    <p:sldId id="298" r:id="rId39"/>
    <p:sldId id="275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47" autoAdjust="0"/>
    <p:restoredTop sz="94638" autoAdjust="0"/>
  </p:normalViewPr>
  <p:slideViewPr>
    <p:cSldViewPr>
      <p:cViewPr varScale="1">
        <p:scale>
          <a:sx n="83" d="100"/>
          <a:sy n="83" d="100"/>
        </p:scale>
        <p:origin x="-1421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7A412-7F62-4091-A24F-FCB93B8D907C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6B56-BB14-4873-9CD4-6446941301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7A412-7F62-4091-A24F-FCB93B8D907C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6B56-BB14-4873-9CD4-6446941301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7A412-7F62-4091-A24F-FCB93B8D907C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6B56-BB14-4873-9CD4-6446941301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7A412-7F62-4091-A24F-FCB93B8D907C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6B56-BB14-4873-9CD4-6446941301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7A412-7F62-4091-A24F-FCB93B8D907C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6B56-BB14-4873-9CD4-6446941301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7A412-7F62-4091-A24F-FCB93B8D907C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6B56-BB14-4873-9CD4-6446941301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7A412-7F62-4091-A24F-FCB93B8D907C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6B56-BB14-4873-9CD4-6446941301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7A412-7F62-4091-A24F-FCB93B8D907C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6B56-BB14-4873-9CD4-6446941301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7A412-7F62-4091-A24F-FCB93B8D907C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6B56-BB14-4873-9CD4-6446941301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7A412-7F62-4091-A24F-FCB93B8D907C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6B56-BB14-4873-9CD4-6446941301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7A412-7F62-4091-A24F-FCB93B8D907C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6B56-BB14-4873-9CD4-6446941301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7A412-7F62-4091-A24F-FCB93B8D907C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86B56-BB14-4873-9CD4-64469413018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library\AppData\Local\Temp\FineReader12.00\media\image1.pn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052737"/>
            <a:ext cx="8424936" cy="254771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Научно-техническая библиотека КГАСУ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Электронные библиотеки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3886200"/>
            <a:ext cx="8424936" cy="1752600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Электронная библиотека КГАСУ</a:t>
            </a:r>
            <a:endParaRPr lang="en-US" dirty="0" smtClean="0">
              <a:solidFill>
                <a:schemeClr val="bg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Электронно-библиотечная система</a:t>
            </a:r>
            <a:r>
              <a:rPr lang="en-US" dirty="0" smtClean="0">
                <a:solidFill>
                  <a:schemeClr val="bg1"/>
                </a:solidFill>
              </a:rPr>
              <a:t> IPR SMART</a:t>
            </a:r>
            <a:endParaRPr lang="ru-RU" dirty="0" smtClean="0">
              <a:solidFill>
                <a:schemeClr val="bg1"/>
              </a:solidFill>
            </a:endParaRPr>
          </a:p>
          <a:p>
            <a:pPr algn="l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8046156" cy="551723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3573016"/>
            <a:ext cx="1800200" cy="504056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343558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Основной каталог - книги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547664" y="2276872"/>
            <a:ext cx="1440160" cy="288032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4509120"/>
            <a:ext cx="6264696" cy="93610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Электронные каталоги КГАСУ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endParaRPr lang="ru-RU" dirty="0" smtClean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11560" y="1700808"/>
          <a:ext cx="8064896" cy="4895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/>
                <a:gridCol w="1728192"/>
                <a:gridCol w="1728192"/>
                <a:gridCol w="2304256"/>
              </a:tblGrid>
              <a:tr h="1134126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Наименование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Год создания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Количество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Поступления</a:t>
                      </a:r>
                      <a:r>
                        <a:rPr lang="ru-RU" sz="2400" b="1" baseline="0" dirty="0" smtClean="0">
                          <a:solidFill>
                            <a:schemeClr val="bg1"/>
                          </a:solidFill>
                        </a:rPr>
                        <a:t> за 2024 г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13412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Книги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1992</a:t>
                      </a:r>
                      <a:r>
                        <a:rPr lang="ru-RU" sz="2400" b="1" baseline="0" dirty="0" smtClean="0">
                          <a:solidFill>
                            <a:schemeClr val="bg1"/>
                          </a:solidFill>
                        </a:rPr>
                        <a:t> г.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50922  назв.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4776</a:t>
                      </a:r>
                      <a:r>
                        <a:rPr lang="ru-RU" sz="2400" b="1" baseline="0" dirty="0" smtClean="0">
                          <a:solidFill>
                            <a:schemeClr val="bg1"/>
                          </a:solidFill>
                        </a:rPr>
                        <a:t> назв.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13412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Электронная</a:t>
                      </a:r>
                    </a:p>
                    <a:p>
                      <a:r>
                        <a:rPr lang="ru-RU" sz="2400" b="1" baseline="0" dirty="0" smtClean="0">
                          <a:solidFill>
                            <a:schemeClr val="bg1"/>
                          </a:solidFill>
                        </a:rPr>
                        <a:t>Библиотека</a:t>
                      </a:r>
                    </a:p>
                    <a:p>
                      <a:r>
                        <a:rPr lang="ru-RU" sz="2400" b="1" baseline="0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</a:rPr>
                        <a:t>полнотекстовые издания )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2013</a:t>
                      </a:r>
                      <a:r>
                        <a:rPr lang="ru-RU" sz="2400" b="1" baseline="0" dirty="0" smtClean="0">
                          <a:solidFill>
                            <a:schemeClr val="bg1"/>
                          </a:solidFill>
                        </a:rPr>
                        <a:t> г.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2382 назв.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123</a:t>
                      </a:r>
                      <a:r>
                        <a:rPr lang="ru-RU" sz="2400" b="1" baseline="0" dirty="0" smtClean="0">
                          <a:solidFill>
                            <a:schemeClr val="bg1"/>
                          </a:solidFill>
                        </a:rPr>
                        <a:t> назв.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13412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Статьи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1997 г.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12436</a:t>
                      </a:r>
                      <a:r>
                        <a:rPr lang="ru-RU" sz="2400" b="1" baseline="0" dirty="0" smtClean="0">
                          <a:solidFill>
                            <a:schemeClr val="bg1"/>
                          </a:solidFill>
                        </a:rPr>
                        <a:t> назв.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60</a:t>
                      </a:r>
                      <a:r>
                        <a:rPr lang="ru-RU" sz="2400" b="1" baseline="0" dirty="0" smtClean="0">
                          <a:solidFill>
                            <a:schemeClr val="bg1"/>
                          </a:solidFill>
                        </a:rPr>
                        <a:t> назв.(</a:t>
                      </a:r>
                      <a:r>
                        <a:rPr lang="ru-RU" sz="1800" b="1" baseline="0" dirty="0" smtClean="0">
                          <a:solidFill>
                            <a:schemeClr val="bg1"/>
                          </a:solidFill>
                        </a:rPr>
                        <a:t>Известия КГАСУ)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96136" y="2276872"/>
            <a:ext cx="1512168" cy="50405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404664"/>
            <a:ext cx="8046156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IPR SMART</a:t>
            </a:r>
            <a:r>
              <a:rPr lang="ru-RU" dirty="0" smtClean="0">
                <a:solidFill>
                  <a:schemeClr val="accent2"/>
                </a:solidFill>
              </a:rPr>
              <a:t> В ЦИФРАХ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403648" y="2708920"/>
            <a:ext cx="1368152" cy="504056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/>
                </a:solidFill>
              </a:rPr>
              <a:t>Статистика КГАСУ в</a:t>
            </a:r>
            <a:r>
              <a:rPr lang="en-US" dirty="0" smtClean="0">
                <a:solidFill>
                  <a:schemeClr val="accent2"/>
                </a:solidFill>
              </a:rPr>
              <a:t> IPR SMART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Всего зарегистрировано персональных учетных записей : </a:t>
            </a:r>
            <a:r>
              <a:rPr lang="ru-RU" b="1" dirty="0" smtClean="0">
                <a:solidFill>
                  <a:srgbClr val="002060"/>
                </a:solidFill>
              </a:rPr>
              <a:t>4592.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В том числе: студентов: </a:t>
            </a:r>
            <a:r>
              <a:rPr lang="ru-RU" b="1" dirty="0" smtClean="0">
                <a:solidFill>
                  <a:srgbClr val="002060"/>
                </a:solidFill>
              </a:rPr>
              <a:t>4101</a:t>
            </a:r>
            <a:r>
              <a:rPr lang="ru-RU" dirty="0" smtClean="0">
                <a:solidFill>
                  <a:srgbClr val="002060"/>
                </a:solidFill>
              </a:rPr>
              <a:t>,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    аспирантов: </a:t>
            </a:r>
            <a:r>
              <a:rPr lang="ru-RU" b="1" dirty="0" smtClean="0">
                <a:solidFill>
                  <a:srgbClr val="002060"/>
                </a:solidFill>
              </a:rPr>
              <a:t>46</a:t>
            </a:r>
            <a:r>
              <a:rPr lang="ru-RU" dirty="0" smtClean="0">
                <a:solidFill>
                  <a:srgbClr val="002060"/>
                </a:solidFill>
              </a:rPr>
              <a:t>,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    преподавателей: </a:t>
            </a:r>
            <a:r>
              <a:rPr lang="ru-RU" b="1" dirty="0" smtClean="0">
                <a:solidFill>
                  <a:srgbClr val="002060"/>
                </a:solidFill>
              </a:rPr>
              <a:t>403,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     других пользователей: </a:t>
            </a:r>
            <a:r>
              <a:rPr lang="ru-RU" b="1" dirty="0" smtClean="0">
                <a:solidFill>
                  <a:srgbClr val="002060"/>
                </a:solidFill>
              </a:rPr>
              <a:t>41</a:t>
            </a:r>
            <a:endParaRPr lang="ru-RU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233975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КАК</a:t>
            </a:r>
            <a:br>
              <a:rPr lang="ru-RU" b="1" dirty="0" smtClean="0"/>
            </a:br>
            <a:r>
              <a:rPr lang="ru-RU" b="1" dirty="0" smtClean="0"/>
              <a:t>ПОЛЬЗОВАТЬСЯ</a:t>
            </a:r>
            <a:br>
              <a:rPr lang="ru-RU" b="1" dirty="0" smtClean="0"/>
            </a:br>
            <a:r>
              <a:rPr lang="ru-RU" b="1" dirty="0" smtClean="0"/>
              <a:t>ЭБС </a:t>
            </a:r>
            <a:r>
              <a:rPr lang="en-US" b="1" dirty="0" smtClean="0"/>
              <a:t>IPR SMART</a:t>
            </a:r>
            <a:r>
              <a:rPr lang="ru-RU" b="1" dirty="0" smtClean="0"/>
              <a:t>?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988840"/>
            <a:ext cx="8229600" cy="4281339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24000" y="3416300"/>
          <a:ext cx="6096000" cy="25400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00">
                        <a:solidFill>
                          <a:srgbClr val="000000"/>
                        </a:solidFill>
                        <a:latin typeface="Arial Unicode M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28787" y="2743200"/>
          <a:ext cx="5686425" cy="1371600"/>
        </p:xfrm>
        <a:graphic>
          <a:graphicData uri="http://schemas.openxmlformats.org/drawingml/2006/table">
            <a:tbl>
              <a:tblPr/>
              <a:tblGrid>
                <a:gridCol w="5686425"/>
              </a:tblGrid>
              <a:tr h="1371600"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spcAft>
                          <a:spcPts val="0"/>
                        </a:spcAft>
                        <a:tabLst>
                          <a:tab pos="2106295" algn="l"/>
                        </a:tabLst>
                      </a:pPr>
                      <a:endParaRPr lang="ru-RU" sz="3300" b="1" dirty="0">
                        <a:latin typeface="Candara"/>
                        <a:ea typeface="Candara"/>
                        <a:cs typeface="Candara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524000" y="3327400"/>
          <a:ext cx="6096000" cy="203200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ru-RU" sz="100" b="0" i="1" spc="-50" dirty="0">
                        <a:latin typeface="Candara"/>
                        <a:ea typeface="Candara"/>
                        <a:cs typeface="Candara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27" name="Picture 3" descr="C:\Users\library\AppData\Local\Temp\FineReader12.00\media\image1.pn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2699792" y="2132856"/>
            <a:ext cx="4104456" cy="4392488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06613" algn="l"/>
              </a:tabLst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06613" algn="l"/>
              </a:tabLst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06613" algn="l"/>
              </a:tabLst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96136" y="2276872"/>
            <a:ext cx="1512168" cy="50405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7524328" y="1340768"/>
            <a:ext cx="792088" cy="504056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620688"/>
            <a:ext cx="8046156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Овал 9"/>
          <p:cNvSpPr/>
          <p:nvPr/>
        </p:nvSpPr>
        <p:spPr>
          <a:xfrm>
            <a:off x="899592" y="1988840"/>
            <a:ext cx="1080120" cy="504056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/>
                </a:solidFill>
              </a:rPr>
              <a:t>Поиск электронной библиотеки КГАСУ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771800" y="5085184"/>
            <a:ext cx="1296144" cy="792088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8046156" cy="5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Первоначальный вход в ЭБС</a:t>
            </a:r>
            <a:br>
              <a:rPr lang="ru-RU" b="1" dirty="0" smtClean="0">
                <a:solidFill>
                  <a:schemeClr val="accent2"/>
                </a:solidFill>
              </a:rPr>
            </a:br>
            <a:r>
              <a:rPr lang="ru-RU" dirty="0" smtClean="0">
                <a:solidFill>
                  <a:schemeClr val="accent2"/>
                </a:solidFill>
              </a:rPr>
              <a:t> 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b="1" dirty="0" smtClean="0"/>
              <a:t>Логин  и пароль</a:t>
            </a:r>
            <a:endParaRPr lang="en-US" sz="4800" b="1" dirty="0" smtClean="0"/>
          </a:p>
          <a:p>
            <a:pPr algn="ctr">
              <a:buNone/>
            </a:pPr>
            <a:endParaRPr lang="ru-RU" sz="2400" b="1" dirty="0" smtClean="0"/>
          </a:p>
          <a:p>
            <a:pPr algn="ctr">
              <a:buNone/>
            </a:pPr>
            <a:r>
              <a:rPr lang="ru-RU" b="1" dirty="0" smtClean="0"/>
              <a:t>можно узнать  на всех пунктах</a:t>
            </a:r>
          </a:p>
          <a:p>
            <a:pPr algn="ctr">
              <a:buNone/>
            </a:pPr>
            <a:r>
              <a:rPr lang="ru-RU" b="1" dirty="0" smtClean="0"/>
              <a:t> обслуживания библиотеки </a:t>
            </a:r>
          </a:p>
          <a:p>
            <a:pPr algn="ctr">
              <a:buNone/>
            </a:pPr>
            <a:endParaRPr lang="en-US" sz="6000" b="1" dirty="0" smtClean="0"/>
          </a:p>
          <a:p>
            <a:pPr algn="ctr">
              <a:buNone/>
            </a:pPr>
            <a:endParaRPr lang="ru-RU" sz="6000" b="1" dirty="0" smtClean="0"/>
          </a:p>
          <a:p>
            <a:pPr algn="ctr">
              <a:buNone/>
            </a:pPr>
            <a:endParaRPr lang="ru-RU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88640"/>
            <a:ext cx="4320480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вал 8"/>
          <p:cNvSpPr/>
          <p:nvPr/>
        </p:nvSpPr>
        <p:spPr>
          <a:xfrm>
            <a:off x="5004048" y="3284984"/>
            <a:ext cx="1512168" cy="72008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040326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83568" y="2420888"/>
            <a:ext cx="1152128" cy="504056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3573016"/>
            <a:ext cx="1224136" cy="432048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39552" y="4509120"/>
            <a:ext cx="1728192" cy="792088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/>
                </a:solidFill>
              </a:rPr>
              <a:t>Персональная авторизация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052736"/>
            <a:ext cx="8046156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323528" y="1052736"/>
            <a:ext cx="1296144" cy="72008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72816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3923928" y="2780928"/>
            <a:ext cx="2232248" cy="648072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836712"/>
            <a:ext cx="8046156" cy="5688632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059832" y="1772816"/>
            <a:ext cx="2232248" cy="648072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Чтение книги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124744"/>
            <a:ext cx="8046156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«ИЗБРАННОЕ»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916831"/>
            <a:ext cx="8229600" cy="2952329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pPr>
              <a:buNone/>
            </a:pPr>
            <a:r>
              <a:rPr lang="ru-RU" sz="4400" b="1" dirty="0" smtClean="0"/>
              <a:t>Оставляйте заметки, сохраняйте  фрагменты текстов и библиографические записи!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59632" y="4509120"/>
            <a:ext cx="1584176" cy="36004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229600" cy="346050"/>
          </a:xfrm>
        </p:spPr>
        <p:txBody>
          <a:bodyPr>
            <a:normAutofit fontScale="90000"/>
          </a:bodyPr>
          <a:lstStyle/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283968" y="5373216"/>
            <a:ext cx="1512168" cy="432048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308304" y="2348880"/>
            <a:ext cx="504056" cy="36004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7844" y="1484784"/>
            <a:ext cx="8046156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644008" y="5661248"/>
            <a:ext cx="1584176" cy="648072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588224" y="2132856"/>
            <a:ext cx="1152128" cy="648072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4340"/>
            <a:ext cx="9144000" cy="713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179512" y="4437112"/>
            <a:ext cx="2880320" cy="9361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0" y="3356992"/>
            <a:ext cx="2160240" cy="864096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Работа с избранными изданиями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6409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Работа в  личном кабинете  по </a:t>
            </a:r>
            <a:r>
              <a:rPr lang="ru-RU" dirty="0" err="1" smtClean="0">
                <a:solidFill>
                  <a:srgbClr val="FF0000"/>
                </a:solidFill>
              </a:rPr>
              <a:t>книгообеченности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683568" y="4725144"/>
            <a:ext cx="1584176" cy="432048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83568" y="5157192"/>
            <a:ext cx="158417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340768"/>
            <a:ext cx="8046156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1115616" y="2708920"/>
            <a:ext cx="1728192" cy="72008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15240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1259632" y="3717032"/>
            <a:ext cx="2808312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240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1619672" y="4869160"/>
            <a:ext cx="2736304" cy="576064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Приложение </a:t>
            </a:r>
            <a:r>
              <a:rPr lang="en-US" dirty="0" smtClean="0">
                <a:solidFill>
                  <a:srgbClr val="FF0000"/>
                </a:solidFill>
              </a:rPr>
              <a:t>IPR-SMART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1"/>
            <a:ext cx="8229600" cy="4032448"/>
          </a:xfrm>
        </p:spPr>
        <p:txBody>
          <a:bodyPr/>
          <a:lstStyle/>
          <a:p>
            <a:endParaRPr lang="ru-RU" b="1" baseline="-25000" dirty="0" smtClean="0"/>
          </a:p>
          <a:p>
            <a:r>
              <a:rPr lang="ru-RU" sz="4400" b="1" baseline="-25000" dirty="0" smtClean="0"/>
              <a:t>Устанавливайте приложение ЭБС </a:t>
            </a:r>
            <a:r>
              <a:rPr lang="en-US" sz="4400" b="1" baseline="-25000" dirty="0" smtClean="0"/>
              <a:t>IPR SMART </a:t>
            </a:r>
            <a:r>
              <a:rPr lang="ru-RU" sz="4400" b="1" baseline="-25000" dirty="0" smtClean="0"/>
              <a:t>из </a:t>
            </a:r>
            <a:r>
              <a:rPr lang="en-US" sz="4400" b="1" baseline="-25000" dirty="0" smtClean="0"/>
              <a:t>Play Market </a:t>
            </a:r>
            <a:r>
              <a:rPr lang="ru-RU" sz="4400" b="1" baseline="-25000" dirty="0" smtClean="0"/>
              <a:t>или </a:t>
            </a:r>
            <a:r>
              <a:rPr lang="ru-RU" sz="4400" b="1" baseline="-25000" dirty="0" err="1" smtClean="0"/>
              <a:t>Арр</a:t>
            </a:r>
            <a:r>
              <a:rPr lang="ru-RU" sz="4400" b="1" baseline="-25000" dirty="0" smtClean="0"/>
              <a:t> </a:t>
            </a:r>
            <a:r>
              <a:rPr lang="en-US" sz="4400" b="1" baseline="-25000" dirty="0" smtClean="0"/>
              <a:t>Store </a:t>
            </a:r>
            <a:r>
              <a:rPr lang="ru-RU" sz="4400" b="1" baseline="-25000" dirty="0" smtClean="0"/>
              <a:t>и читайте там, где это удобно!</a:t>
            </a:r>
            <a:endParaRPr lang="ru-RU" sz="4400" b="1" dirty="0" smtClean="0"/>
          </a:p>
          <a:p>
            <a:r>
              <a:rPr lang="ru-RU" sz="4400" b="1" baseline="-25000" dirty="0" smtClean="0"/>
              <a:t>В приложении можно скачивать книги полностью, чтобы читать даже без доступа в Интернет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 smtClean="0"/>
          </a:p>
          <a:p>
            <a:pPr algn="ctr">
              <a:buNone/>
            </a:pPr>
            <a:r>
              <a:rPr lang="ru-RU" sz="6600" b="1" dirty="0" smtClean="0"/>
              <a:t>Спасибо </a:t>
            </a:r>
          </a:p>
          <a:p>
            <a:pPr algn="ctr">
              <a:buNone/>
            </a:pPr>
            <a:r>
              <a:rPr lang="ru-RU" sz="6600" b="1" dirty="0" smtClean="0"/>
              <a:t>за внимание</a:t>
            </a:r>
            <a:r>
              <a:rPr lang="en-US" sz="6600" b="1" dirty="0" smtClean="0"/>
              <a:t>!</a:t>
            </a:r>
            <a:endParaRPr lang="ru-RU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419872" y="6021288"/>
            <a:ext cx="3024336" cy="836712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987824" y="2132856"/>
            <a:ext cx="3528392" cy="36004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3131840" y="3933056"/>
            <a:ext cx="50405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804248" y="1916832"/>
            <a:ext cx="2232248" cy="432048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/>
                </a:solidFill>
              </a:rPr>
              <a:t>Персональная регистрация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68760"/>
            <a:ext cx="9036496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804248" y="2132856"/>
            <a:ext cx="2339752" cy="93610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342900" algn="just">
              <a:buNone/>
            </a:pPr>
            <a:r>
              <a:rPr lang="ru-RU" sz="4000" b="1" dirty="0" smtClean="0"/>
              <a:t>Регистрация  преподавателей  для работы в электронной библиотеке КГАСУ и получения логина и пароля проходит на абонементе 1-2 курсов ком.2-106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343558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788024" y="2924944"/>
            <a:ext cx="1080120" cy="432048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1904</TotalTime>
  <Words>187</Words>
  <Application>Microsoft Office PowerPoint</Application>
  <PresentationFormat>Экран (4:3)</PresentationFormat>
  <Paragraphs>57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Научно-техническая библиотека КГАСУ Электронные библиотеки </vt:lpstr>
      <vt:lpstr>Поиск электронной библиотеки КГАСУ</vt:lpstr>
      <vt:lpstr>Слайд 3</vt:lpstr>
      <vt:lpstr>Слайд 4</vt:lpstr>
      <vt:lpstr>Слайд 5</vt:lpstr>
      <vt:lpstr>Слайд 6</vt:lpstr>
      <vt:lpstr>Персональная регистрация</vt:lpstr>
      <vt:lpstr>Слайд 8</vt:lpstr>
      <vt:lpstr>Слайд 9</vt:lpstr>
      <vt:lpstr>Слайд 10</vt:lpstr>
      <vt:lpstr>Слайд 11</vt:lpstr>
      <vt:lpstr>Основной каталог - книги</vt:lpstr>
      <vt:lpstr>Слайд 13</vt:lpstr>
      <vt:lpstr>Электронные каталоги КГАСУ</vt:lpstr>
      <vt:lpstr>Слайд 15</vt:lpstr>
      <vt:lpstr>IPR SMART В ЦИФРАХ</vt:lpstr>
      <vt:lpstr>Статистика КГАСУ в IPR SMART</vt:lpstr>
      <vt:lpstr>КАК ПОЛЬЗОВАТЬСЯ ЭБС IPR SMART? </vt:lpstr>
      <vt:lpstr>Слайд 19</vt:lpstr>
      <vt:lpstr>Слайд 20</vt:lpstr>
      <vt:lpstr>Первоначальный вход в ЭБС  </vt:lpstr>
      <vt:lpstr>Слайд 22</vt:lpstr>
      <vt:lpstr>Слайд 23</vt:lpstr>
      <vt:lpstr>Персональная авторизация</vt:lpstr>
      <vt:lpstr>Слайд 25</vt:lpstr>
      <vt:lpstr>Слайд 26</vt:lpstr>
      <vt:lpstr>Слайд 27</vt:lpstr>
      <vt:lpstr>Чтение книги</vt:lpstr>
      <vt:lpstr>«ИЗБРАННОЕ»</vt:lpstr>
      <vt:lpstr>Слайд 30</vt:lpstr>
      <vt:lpstr>Слайд 31</vt:lpstr>
      <vt:lpstr>Работа с избранными изданиями</vt:lpstr>
      <vt:lpstr>Слайд 33</vt:lpstr>
      <vt:lpstr>Работа в  личном кабинете  по книгообеченности</vt:lpstr>
      <vt:lpstr>Слайд 35</vt:lpstr>
      <vt:lpstr>Слайд 36</vt:lpstr>
      <vt:lpstr>Слайд 37</vt:lpstr>
      <vt:lpstr>Приложение IPR-SMART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Электронные библиотеки Научно-технической библиотеки КГАСУ</dc:title>
  <dc:creator>library</dc:creator>
  <cp:lastModifiedBy>Аскарова Алсу Айратовна</cp:lastModifiedBy>
  <cp:revision>198</cp:revision>
  <dcterms:created xsi:type="dcterms:W3CDTF">2022-04-04T06:04:07Z</dcterms:created>
  <dcterms:modified xsi:type="dcterms:W3CDTF">2025-11-14T07:04:35Z</dcterms:modified>
</cp:coreProperties>
</file>