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82" r:id="rId4"/>
    <p:sldId id="275" r:id="rId5"/>
    <p:sldId id="260" r:id="rId6"/>
    <p:sldId id="264" r:id="rId7"/>
    <p:sldId id="268" r:id="rId8"/>
    <p:sldId id="261" r:id="rId9"/>
    <p:sldId id="262" r:id="rId10"/>
    <p:sldId id="269" r:id="rId11"/>
    <p:sldId id="277" r:id="rId12"/>
    <p:sldId id="278" r:id="rId13"/>
    <p:sldId id="279" r:id="rId14"/>
    <p:sldId id="28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75" d="100"/>
          <a:sy n="75" d="100"/>
        </p:scale>
        <p:origin x="-1104" y="-408"/>
      </p:cViewPr>
      <p:guideLst>
        <p:guide orient="horz" pos="2205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DA2C8-EAC6-436F-BDC6-CD38A923C06C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4CD4B-AB7F-4F45-8B8C-3FA303C05B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DA2C8-EAC6-436F-BDC6-CD38A923C06C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4CD4B-AB7F-4F45-8B8C-3FA303C05B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DA2C8-EAC6-436F-BDC6-CD38A923C06C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4CD4B-AB7F-4F45-8B8C-3FA303C05B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FFDA2C8-EAC6-436F-BDC6-CD38A923C06C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ED4CD4B-AB7F-4F45-8B8C-3FA303C05B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DA2C8-EAC6-436F-BDC6-CD38A923C06C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ED4CD4B-AB7F-4F45-8B8C-3FA303C05B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DA2C8-EAC6-436F-BDC6-CD38A923C06C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ED4CD4B-AB7F-4F45-8B8C-3FA303C05B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FFDA2C8-EAC6-436F-BDC6-CD38A923C06C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ED4CD4B-AB7F-4F45-8B8C-3FA303C05B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FFDA2C8-EAC6-436F-BDC6-CD38A923C06C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ED4CD4B-AB7F-4F45-8B8C-3FA303C05B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DA2C8-EAC6-436F-BDC6-CD38A923C06C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ED4CD4B-AB7F-4F45-8B8C-3FA303C05B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DA2C8-EAC6-436F-BDC6-CD38A923C06C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ED4CD4B-AB7F-4F45-8B8C-3FA303C05B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DA2C8-EAC6-436F-BDC6-CD38A923C06C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ED4CD4B-AB7F-4F45-8B8C-3FA303C05B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DA2C8-EAC6-436F-BDC6-CD38A923C06C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4CD4B-AB7F-4F45-8B8C-3FA303C05B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FFDA2C8-EAC6-436F-BDC6-CD38A923C06C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ED4CD4B-AB7F-4F45-8B8C-3FA303C05B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DA2C8-EAC6-436F-BDC6-CD38A923C06C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4CD4B-AB7F-4F45-8B8C-3FA303C05B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FFDA2C8-EAC6-436F-BDC6-CD38A923C06C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ED4CD4B-AB7F-4F45-8B8C-3FA303C05B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DA2C8-EAC6-436F-BDC6-CD38A923C06C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4CD4B-AB7F-4F45-8B8C-3FA303C05B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DA2C8-EAC6-436F-BDC6-CD38A923C06C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4CD4B-AB7F-4F45-8B8C-3FA303C05B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DA2C8-EAC6-436F-BDC6-CD38A923C06C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4CD4B-AB7F-4F45-8B8C-3FA303C05B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DA2C8-EAC6-436F-BDC6-CD38A923C06C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4CD4B-AB7F-4F45-8B8C-3FA303C05B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DA2C8-EAC6-436F-BDC6-CD38A923C06C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4CD4B-AB7F-4F45-8B8C-3FA303C05B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DA2C8-EAC6-436F-BDC6-CD38A923C06C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4CD4B-AB7F-4F45-8B8C-3FA303C05B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2FFDA2C8-EAC6-436F-BDC6-CD38A923C06C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0ED4CD4B-AB7F-4F45-8B8C-3FA303C05B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FFDA2C8-EAC6-436F-BDC6-CD38A923C06C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ED4CD4B-AB7F-4F45-8B8C-3FA303C05BD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FFDA2C8-EAC6-436F-BDC6-CD38A923C06C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ED4CD4B-AB7F-4F45-8B8C-3FA303C05BD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214422"/>
            <a:ext cx="8077200" cy="1673352"/>
          </a:xfrm>
        </p:spPr>
        <p:txBody>
          <a:bodyPr/>
          <a:lstStyle/>
          <a:p>
            <a:pPr algn="ctr"/>
            <a:r>
              <a:rPr lang="ru-RU" i="1" dirty="0" smtClean="0">
                <a:latin typeface="Arial" pitchFamily="34" charset="0"/>
                <a:cs typeface="Arial" pitchFamily="34" charset="0"/>
              </a:rPr>
              <a:t>Электролиз веществ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43042" y="2679192"/>
            <a:ext cx="6929486" cy="1499616"/>
          </a:xfrm>
        </p:spPr>
        <p:txBody>
          <a:bodyPr>
            <a:normAutofit/>
          </a:bodyPr>
          <a:lstStyle/>
          <a:p>
            <a:r>
              <a:rPr lang="ru-RU" sz="2800" b="1" dirty="0"/>
              <a:t>ЭЛЕКТРОЛИЗ </a:t>
            </a:r>
            <a:r>
              <a:rPr lang="ru-RU" sz="2800" b="1" dirty="0" smtClean="0"/>
              <a:t>РАСПЛАВОВ</a:t>
            </a:r>
            <a:endParaRPr lang="en-US" sz="2800" b="1" dirty="0" smtClean="0"/>
          </a:p>
          <a:p>
            <a:r>
              <a:rPr lang="ru-RU" sz="2800" b="1" dirty="0"/>
              <a:t>ЭЛЕКТРОЛИЗ ВОДНЫХ РАСТВОРОВ</a:t>
            </a:r>
            <a:endParaRPr lang="ru-RU" sz="2800" dirty="0"/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51520" y="278185"/>
            <a:ext cx="8640960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0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>
                <a:tab pos="6858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Законы  электролиза (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з-ны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Фарадея)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R="0" lvl="0" indent="4445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К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оличественные закономерности,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к-рым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подчиняются процессы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эл-за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установлены в 1833-1834г.г. М. Фарадеем: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Char char="•"/>
              <a:tabLst>
                <a:tab pos="3556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Кол-во </a:t>
            </a:r>
            <a:r>
              <a:rPr kumimoji="0" lang="ru-RU" sz="2400" b="1" i="0" u="none" strike="noStrike" cap="none" normalizeH="0" baseline="0" dirty="0" err="1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в-ва</a:t>
            </a:r>
            <a:r>
              <a:rPr kumimoji="0" lang="ru-RU" sz="2400" b="1" i="0" u="none" strike="noStrike" cap="none" normalizeH="0" baseline="0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участвующего в процессе </a:t>
            </a:r>
            <a:r>
              <a:rPr kumimoji="0" lang="ru-RU" sz="2400" b="1" i="0" u="none" strike="noStrike" cap="none" normalizeH="0" baseline="0" dirty="0" err="1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эл-за</a:t>
            </a:r>
            <a:r>
              <a:rPr kumimoji="0" lang="ru-RU" sz="2400" b="1" i="0" u="none" strike="noStrike" cap="none" normalizeH="0" baseline="0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прямо пропорционально кол-ву затраченного электричества.</a:t>
            </a:r>
            <a:endParaRPr kumimoji="0" lang="ru-RU" sz="2400" b="1" i="0" u="none" strike="noStrike" cap="none" normalizeH="0" baseline="0" dirty="0" smtClean="0">
              <a:ln>
                <a:solidFill>
                  <a:sysClr val="windowText" lastClr="000000"/>
                </a:solidFill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Char char="•"/>
              <a:tabLst>
                <a:tab pos="10795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Массы различных </a:t>
            </a:r>
            <a:r>
              <a:rPr kumimoji="0" lang="ru-RU" sz="2400" b="1" i="0" u="none" strike="noStrike" cap="none" normalizeH="0" baseline="0" dirty="0" err="1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в-в</a:t>
            </a:r>
            <a:r>
              <a:rPr kumimoji="0" lang="ru-RU" sz="2400" b="1" i="0" u="none" strike="noStrike" cap="none" normalizeH="0" baseline="0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участвующих в процессе </a:t>
            </a:r>
            <a:r>
              <a:rPr kumimoji="0" lang="ru-RU" sz="2400" b="1" i="0" u="none" strike="noStrike" cap="none" normalizeH="0" baseline="0" dirty="0" err="1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эл-за</a:t>
            </a:r>
            <a:r>
              <a:rPr kumimoji="0" lang="ru-RU" sz="2400" b="1" i="0" u="none" strike="noStrike" cap="none" normalizeH="0" baseline="0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прямо пропорциональны их хим. эквивалентам.</a:t>
            </a:r>
            <a:endParaRPr kumimoji="0" lang="ru-RU" sz="2400" b="1" i="0" u="none" strike="noStrike" cap="none" normalizeH="0" baseline="0" dirty="0" smtClean="0">
              <a:ln>
                <a:solidFill>
                  <a:sysClr val="windowText" lastClr="000000"/>
                </a:solidFill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4445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Из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з-нов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следует, что для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эл-за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эквивалента (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экв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мас-сы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любого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в-ва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требуется затратить одинаковое кол-во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эл-ва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Это –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число Фарадея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= (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96487)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96500Кл = 26,8 А-час.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lvl="0" indent="4445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Т.о., можно теоретически рассчитать массу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в-ва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</a:t>
            </a:r>
            <a:r>
              <a:rPr kumimoji="0" lang="ru-RU" sz="24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теор</a:t>
            </a:r>
            <a:r>
              <a:rPr kumimoji="0" lang="ru-RU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в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зав-сти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от затраченного кол-ва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эл-ва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2162" name="Object 2"/>
          <p:cNvGraphicFramePr>
            <a:graphicFrameLocks noChangeAspect="1"/>
          </p:cNvGraphicFramePr>
          <p:nvPr/>
        </p:nvGraphicFramePr>
        <p:xfrm>
          <a:off x="3378200" y="5548461"/>
          <a:ext cx="2389188" cy="904875"/>
        </p:xfrm>
        <a:graphic>
          <a:graphicData uri="http://schemas.openxmlformats.org/presentationml/2006/ole">
            <p:oleObj spid="_x0000_s92162" name="Формула" r:id="rId3" imgW="965160" imgH="3682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1"/>
          <p:cNvGraphicFramePr>
            <a:graphicFrameLocks noChangeAspect="1"/>
          </p:cNvGraphicFramePr>
          <p:nvPr/>
        </p:nvGraphicFramePr>
        <p:xfrm>
          <a:off x="3371850" y="4305300"/>
          <a:ext cx="2400300" cy="839788"/>
        </p:xfrm>
        <a:graphic>
          <a:graphicData uri="http://schemas.openxmlformats.org/presentationml/2006/ole">
            <p:oleObj spid="_x0000_s91139" name="Формула" r:id="rId3" imgW="1295280" imgH="457200" progId="Equation.3">
              <p:embed/>
            </p:oleObj>
          </a:graphicData>
        </a:graphic>
      </p:graphicFrame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15516" y="2154922"/>
            <a:ext cx="8712968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 практике масса покрытия (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</a:t>
            </a:r>
            <a:r>
              <a:rPr kumimoji="0" lang="ru-RU" sz="20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практ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оказывается ниже теоретически рассчитанной. Объясняется это протеканием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разл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побочных процессов, например, восстановление водорода, химическое растворение электродов и др. Для учёта влияния параллельных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р-ций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используют понятие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выхода по току В</a:t>
            </a:r>
            <a:r>
              <a:rPr kumimoji="0" lang="ru-RU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к-рое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характеризует ту часть кол-ва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эл-ва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что затрачена на основную электродную реакцию, и может быть выражено через соотношение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287524" y="5241394"/>
            <a:ext cx="856895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Величина выхода по току показывает, насколько правильно и рационально организован процесс электролиза.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216024" y="702612"/>
            <a:ext cx="867645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Величина, на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к-рую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напряжение разложения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</a:t>
            </a:r>
            <a:r>
              <a:rPr kumimoji="0" lang="ru-RU" sz="20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разл</a:t>
            </a:r>
            <a:r>
              <a:rPr kumimoji="0" lang="ru-RU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отличается от Е</a:t>
            </a:r>
            <a:r>
              <a:rPr kumimoji="0" lang="ru-RU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наз-ся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перенапряжением (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может быть записана в виде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</a:t>
            </a:r>
            <a:r>
              <a:rPr kumimoji="0" lang="ru-RU" sz="2000" b="1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разл</a:t>
            </a:r>
            <a:r>
              <a:rPr kumimoji="0" lang="ru-RU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= Е</a:t>
            </a:r>
            <a:r>
              <a:rPr kumimoji="0" lang="ru-RU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+ п.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318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3190" name="Rectangle 6"/>
          <p:cNvSpPr>
            <a:spLocks noChangeArrowheads="1"/>
          </p:cNvSpPr>
          <p:nvPr/>
        </p:nvSpPr>
        <p:spPr bwMode="auto">
          <a:xfrm>
            <a:off x="288032" y="517903"/>
            <a:ext cx="860444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Задача 1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Составить электронные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ур-ния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процессов, происходящих на угольных электродах при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эл-зе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водного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р-ра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хлорида олова (+2).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Object 23"/>
          <p:cNvGraphicFramePr>
            <a:graphicFrameLocks noChangeAspect="1"/>
          </p:cNvGraphicFramePr>
          <p:nvPr/>
        </p:nvGraphicFramePr>
        <p:xfrm>
          <a:off x="5148064" y="3573140"/>
          <a:ext cx="2647950" cy="623482"/>
        </p:xfrm>
        <a:graphic>
          <a:graphicData uri="http://schemas.openxmlformats.org/presentationml/2006/ole">
            <p:oleObj spid="_x0000_s93193" name="Формула" r:id="rId3" imgW="1333440" imgH="317160" progId="Equation.3">
              <p:embed/>
            </p:oleObj>
          </a:graphicData>
        </a:graphic>
      </p:graphicFrame>
      <p:sp>
        <p:nvSpPr>
          <p:cNvPr id="11" name="Rectangle 24"/>
          <p:cNvSpPr>
            <a:spLocks noChangeArrowheads="1"/>
          </p:cNvSpPr>
          <p:nvPr/>
        </p:nvSpPr>
        <p:spPr bwMode="auto">
          <a:xfrm>
            <a:off x="354622" y="3213100"/>
            <a:ext cx="450541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 катоде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К(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): </a:t>
            </a:r>
            <a:r>
              <a:rPr kumimoji="0" lang="en-US" sz="2000" b="1" i="0" u="none" strike="noStrike" cap="none" normalizeH="0" baseline="0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Sn</a:t>
            </a:r>
            <a:r>
              <a:rPr kumimoji="0" lang="en-US" sz="2000" b="1" i="0" u="none" strike="noStrike" cap="none" normalizeH="0" baseline="30000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ru-RU" sz="2000" b="1" i="0" u="none" strike="noStrike" cap="none" normalizeH="0" baseline="30000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+</a:t>
            </a:r>
            <a:r>
              <a:rPr kumimoji="0" lang="ru-RU" sz="2000" b="1" i="0" u="none" strike="noStrike" cap="none" normalizeH="0" baseline="0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+ </a:t>
            </a:r>
            <a:r>
              <a:rPr kumimoji="0" lang="en-US" sz="2000" b="1" i="0" u="none" strike="noStrike" cap="none" normalizeH="0" baseline="0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ru-RU" sz="2000" b="1" i="0" u="none" strike="noStrike" cap="none" normalizeH="0" baseline="0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</a:t>
            </a:r>
            <a:r>
              <a:rPr kumimoji="0" lang="ru-RU" sz="2000" b="1" i="0" u="none" strike="noStrike" cap="none" normalizeH="0" baseline="30000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ru-RU" sz="2000" b="1" i="0" u="none" strike="noStrike" cap="none" normalizeH="0" baseline="0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</a:t>
            </a:r>
            <a:r>
              <a:rPr kumimoji="0" lang="en-US" sz="2000" b="1" i="0" u="none" strike="noStrike" cap="none" normalizeH="0" baseline="0" dirty="0" err="1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Sn</a:t>
            </a:r>
            <a:r>
              <a:rPr kumimoji="0" lang="ru-RU" sz="2000" b="1" i="0" u="none" strike="noStrike" cap="none" normalizeH="0" baseline="30000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0</a:t>
            </a:r>
            <a:endParaRPr kumimoji="0" lang="ru-RU" sz="2000" b="1" i="0" u="none" strike="noStrike" cap="none" normalizeH="0" baseline="0" dirty="0" smtClean="0">
              <a:ln>
                <a:solidFill>
                  <a:sysClr val="windowText" lastClr="000000"/>
                </a:solidFill>
              </a:ln>
              <a:solidFill>
                <a:srgbClr val="C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12" name="Rectangle 25"/>
          <p:cNvSpPr>
            <a:spLocks noChangeArrowheads="1"/>
          </p:cNvSpPr>
          <p:nvPr/>
        </p:nvSpPr>
        <p:spPr bwMode="auto">
          <a:xfrm>
            <a:off x="356902" y="4941168"/>
            <a:ext cx="36433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 аноде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А(+): </a:t>
            </a:r>
            <a:r>
              <a:rPr kumimoji="0" lang="ru-RU" sz="2000" b="1" i="0" u="none" strike="noStrike" cap="none" normalizeH="0" baseline="0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2Сl</a:t>
            </a:r>
            <a:r>
              <a:rPr kumimoji="0" lang="ru-RU" sz="2000" b="1" i="0" u="none" strike="noStrike" cap="none" normalizeH="0" baseline="30000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sz="2000" b="1" i="0" u="none" strike="noStrike" cap="none" normalizeH="0" baseline="0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 2е</a:t>
            </a:r>
            <a:r>
              <a:rPr kumimoji="0" lang="ru-RU" sz="2000" b="1" i="0" u="none" strike="noStrike" cap="none" normalizeH="0" baseline="30000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ru-RU" sz="2000" b="1" i="0" u="none" strike="noStrike" cap="none" normalizeH="0" baseline="0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</a:t>
            </a:r>
            <a:r>
              <a:rPr kumimoji="0" lang="ru-RU" sz="2000" b="1" i="0" u="none" strike="noStrike" cap="none" normalizeH="0" baseline="0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Сl</a:t>
            </a:r>
            <a:r>
              <a:rPr kumimoji="0" lang="ru-RU" sz="2000" b="1" i="0" u="none" strike="noStrike" cap="none" normalizeH="0" baseline="-30000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2</a:t>
            </a:r>
            <a:r>
              <a:rPr kumimoji="0" lang="ru-RU" sz="2000" b="1" i="0" u="none" strike="noStrike" cap="none" normalizeH="0" baseline="30000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0</a:t>
            </a:r>
            <a:endParaRPr kumimoji="0" lang="ru-RU" sz="2400" b="1" i="0" u="none" strike="noStrike" cap="none" normalizeH="0" baseline="0" dirty="0" smtClean="0">
              <a:ln>
                <a:solidFill>
                  <a:sysClr val="windowText" lastClr="000000"/>
                </a:solidFill>
              </a:ln>
              <a:solidFill>
                <a:srgbClr val="C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</p:txBody>
      </p:sp>
      <p:graphicFrame>
        <p:nvGraphicFramePr>
          <p:cNvPr id="93194" name="Object 10"/>
          <p:cNvGraphicFramePr>
            <a:graphicFrameLocks noChangeAspect="1"/>
          </p:cNvGraphicFramePr>
          <p:nvPr/>
        </p:nvGraphicFramePr>
        <p:xfrm>
          <a:off x="5452740" y="5229084"/>
          <a:ext cx="2575644" cy="730251"/>
        </p:xfrm>
        <a:graphic>
          <a:graphicData uri="http://schemas.openxmlformats.org/presentationml/2006/ole">
            <p:oleObj spid="_x0000_s93194" name="Формула" r:id="rId4" imgW="1130040" imgH="419040" progId="Equation.3">
              <p:embed/>
            </p:oleObj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1464933" y="4109764"/>
            <a:ext cx="317907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fontAlgn="base" hangingPunct="0">
              <a:spcBef>
                <a:spcPts val="600"/>
              </a:spcBef>
              <a:spcAft>
                <a:spcPts val="600"/>
              </a:spcAft>
            </a:pPr>
            <a:r>
              <a:rPr lang="ru-RU" sz="2000" b="1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2НОН + 2е</a:t>
            </a:r>
            <a:r>
              <a:rPr lang="ru-RU" sz="2000" b="1" baseline="30000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</a:t>
            </a:r>
            <a:r>
              <a:rPr lang="ru-RU" sz="20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= Н</a:t>
            </a:r>
            <a:r>
              <a:rPr lang="ru-RU" sz="2000" b="1" baseline="-25000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2</a:t>
            </a:r>
            <a:r>
              <a:rPr lang="ru-RU" sz="2000" b="1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↑ + 2ОН</a:t>
            </a:r>
            <a:r>
              <a:rPr lang="ru-RU" sz="2000" b="1" baseline="30000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</a:t>
            </a:r>
            <a:endParaRPr lang="ru-RU" sz="2000" dirty="0" smtClean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graphicFrame>
        <p:nvGraphicFramePr>
          <p:cNvPr id="93195" name="Object 11"/>
          <p:cNvGraphicFramePr>
            <a:graphicFrameLocks noChangeAspect="1"/>
          </p:cNvGraphicFramePr>
          <p:nvPr/>
        </p:nvGraphicFramePr>
        <p:xfrm>
          <a:off x="4499744" y="4414688"/>
          <a:ext cx="4430712" cy="471488"/>
        </p:xfrm>
        <a:graphic>
          <a:graphicData uri="http://schemas.openxmlformats.org/presentationml/2006/ole">
            <p:oleObj spid="_x0000_s93195" name="Формула" r:id="rId5" imgW="2552400" imgH="253800" progId="Equation.3">
              <p:embed/>
            </p:oleObj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1549425" y="5936807"/>
            <a:ext cx="31502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2Н</a:t>
            </a:r>
            <a:r>
              <a:rPr lang="ru-RU" sz="2000" b="1" baseline="-30000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2</a:t>
            </a:r>
            <a:r>
              <a:rPr lang="ru-RU" sz="2000" b="1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О – 4е</a:t>
            </a:r>
            <a:r>
              <a:rPr lang="ru-RU" sz="2000" b="1" baseline="30000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</a:t>
            </a:r>
            <a:r>
              <a:rPr lang="ru-RU" sz="20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000" b="1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</a:t>
            </a:r>
            <a:r>
              <a:rPr lang="ru-RU" sz="2000" b="1" baseline="30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0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lang="ru-RU" sz="2000" b="1" baseline="-30000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2</a:t>
            </a:r>
            <a:r>
              <a:rPr lang="ru-RU" sz="2000" b="1" baseline="50000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о</a:t>
            </a:r>
            <a:r>
              <a:rPr lang="ru-RU" sz="2000" b="1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</a:t>
            </a:r>
            <a:r>
              <a:rPr lang="ru-RU" sz="20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+ 4Н</a:t>
            </a:r>
            <a:r>
              <a:rPr lang="ru-RU" sz="2000" b="1" baseline="30000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+ </a:t>
            </a:r>
            <a:endParaRPr lang="ru-RU" sz="2000" b="1" dirty="0"/>
          </a:p>
        </p:txBody>
      </p:sp>
      <p:graphicFrame>
        <p:nvGraphicFramePr>
          <p:cNvPr id="17" name="Object 2"/>
          <p:cNvGraphicFramePr>
            <a:graphicFrameLocks noChangeAspect="1"/>
          </p:cNvGraphicFramePr>
          <p:nvPr/>
        </p:nvGraphicFramePr>
        <p:xfrm>
          <a:off x="5508104" y="5966296"/>
          <a:ext cx="2158609" cy="487040"/>
        </p:xfrm>
        <a:graphic>
          <a:graphicData uri="http://schemas.openxmlformats.org/presentationml/2006/ole">
            <p:oleObj spid="_x0000_s93196" name="Формула" r:id="rId6" imgW="1143000" imgH="253800" progId="Equation.3">
              <p:embed/>
            </p:oleObj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353244" y="1700808"/>
            <a:ext cx="1512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Решение: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1" name="Группа 20"/>
          <p:cNvGrpSpPr/>
          <p:nvPr/>
        </p:nvGrpSpPr>
        <p:grpSpPr>
          <a:xfrm>
            <a:off x="5114156" y="1340768"/>
            <a:ext cx="2770212" cy="2232248"/>
            <a:chOff x="593061" y="571480"/>
            <a:chExt cx="6133927" cy="5324512"/>
          </a:xfrm>
        </p:grpSpPr>
        <p:sp>
          <p:nvSpPr>
            <p:cNvPr id="22" name="Овал 21"/>
            <p:cNvSpPr/>
            <p:nvPr/>
          </p:nvSpPr>
          <p:spPr>
            <a:xfrm>
              <a:off x="2123728" y="1714488"/>
              <a:ext cx="3500462" cy="3357586"/>
            </a:xfrm>
            <a:prstGeom prst="ellipse">
              <a:avLst/>
            </a:prstGeom>
            <a:solidFill>
              <a:schemeClr val="accent1">
                <a:alpha val="29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Равнобедренный треугольник 22"/>
            <p:cNvSpPr/>
            <p:nvPr/>
          </p:nvSpPr>
          <p:spPr>
            <a:xfrm>
              <a:off x="3588207" y="1142984"/>
              <a:ext cx="142876" cy="571504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Равнобедренный треугольник 23"/>
            <p:cNvSpPr/>
            <p:nvPr/>
          </p:nvSpPr>
          <p:spPr>
            <a:xfrm>
              <a:off x="3945397" y="857232"/>
              <a:ext cx="285752" cy="928694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Равнобедренный треугольник 24"/>
            <p:cNvSpPr/>
            <p:nvPr/>
          </p:nvSpPr>
          <p:spPr>
            <a:xfrm>
              <a:off x="3231017" y="1571612"/>
              <a:ext cx="142876" cy="285752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Равнобедренный треугольник 25"/>
            <p:cNvSpPr/>
            <p:nvPr/>
          </p:nvSpPr>
          <p:spPr>
            <a:xfrm flipV="1">
              <a:off x="3802521" y="5072074"/>
              <a:ext cx="142876" cy="571504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Равнобедренный треугольник 26"/>
            <p:cNvSpPr/>
            <p:nvPr/>
          </p:nvSpPr>
          <p:spPr>
            <a:xfrm flipV="1">
              <a:off x="4231149" y="4967298"/>
              <a:ext cx="223838" cy="928694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Равнобедренный треугольник 27"/>
            <p:cNvSpPr/>
            <p:nvPr/>
          </p:nvSpPr>
          <p:spPr>
            <a:xfrm flipV="1">
              <a:off x="3383417" y="5000636"/>
              <a:ext cx="142876" cy="285752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Прямоугольник 28"/>
            <p:cNvSpPr/>
            <p:nvPr/>
          </p:nvSpPr>
          <p:spPr>
            <a:xfrm flipV="1">
              <a:off x="1643042" y="3428999"/>
              <a:ext cx="4428000" cy="457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740904" y="2117306"/>
              <a:ext cx="2231959" cy="461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dirty="0" smtClean="0">
                  <a:latin typeface="Arial" pitchFamily="34" charset="0"/>
                  <a:cs typeface="Arial" pitchFamily="34" charset="0"/>
                </a:rPr>
                <a:t>Анод</a:t>
              </a:r>
              <a:endParaRPr lang="ru-RU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740904" y="3491374"/>
              <a:ext cx="2391385" cy="461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dirty="0" smtClean="0">
                  <a:latin typeface="Arial" pitchFamily="34" charset="0"/>
                  <a:cs typeface="Arial" pitchFamily="34" charset="0"/>
                </a:rPr>
                <a:t>Катод</a:t>
              </a:r>
              <a:endParaRPr lang="ru-RU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Стрелка вниз 31"/>
            <p:cNvSpPr/>
            <p:nvPr/>
          </p:nvSpPr>
          <p:spPr>
            <a:xfrm flipV="1">
              <a:off x="1428728" y="571480"/>
              <a:ext cx="285752" cy="5000660"/>
            </a:xfrm>
            <a:prstGeom prst="downArrow">
              <a:avLst>
                <a:gd name="adj1" fmla="val 22650"/>
                <a:gd name="adj2" fmla="val 106068"/>
              </a:avLst>
            </a:prstGeom>
            <a:ln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93061" y="914997"/>
              <a:ext cx="714380" cy="13948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3200" dirty="0" smtClean="0">
                  <a:latin typeface="Arial" pitchFamily="34" charset="0"/>
                  <a:cs typeface="Arial" pitchFamily="34" charset="0"/>
                </a:rPr>
                <a:t>φ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34" name="Прямая со стрелкой 33"/>
            <p:cNvCxnSpPr/>
            <p:nvPr/>
          </p:nvCxnSpPr>
          <p:spPr>
            <a:xfrm rot="5400000">
              <a:off x="4940244" y="1714488"/>
              <a:ext cx="1857388" cy="1588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 стрелкой 34"/>
            <p:cNvCxnSpPr/>
            <p:nvPr/>
          </p:nvCxnSpPr>
          <p:spPr>
            <a:xfrm rot="16200000" flipV="1">
              <a:off x="5022000" y="4928404"/>
              <a:ext cx="1857388" cy="1588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Плюс 35"/>
            <p:cNvSpPr/>
            <p:nvPr/>
          </p:nvSpPr>
          <p:spPr>
            <a:xfrm>
              <a:off x="6226922" y="3929066"/>
              <a:ext cx="500066" cy="428628"/>
            </a:xfrm>
            <a:prstGeom prst="mathPlus">
              <a:avLst>
                <a:gd name="adj1" fmla="val 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Минус 36"/>
            <p:cNvSpPr/>
            <p:nvPr/>
          </p:nvSpPr>
          <p:spPr>
            <a:xfrm>
              <a:off x="6226922" y="2428868"/>
              <a:ext cx="500066" cy="71438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3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3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4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305780" y="445895"/>
            <a:ext cx="853244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Задача 2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Деталь хромируется в водном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р-ре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сульфата хрома (+3). Определить силу тока, если в течение 1 часа на поверхности детали выделится 1,3г хрома, а выход по току составляет 40%.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Object 8"/>
          <p:cNvGraphicFramePr>
            <a:graphicFrameLocks noChangeAspect="1"/>
          </p:cNvGraphicFramePr>
          <p:nvPr/>
        </p:nvGraphicFramePr>
        <p:xfrm>
          <a:off x="2097088" y="3316288"/>
          <a:ext cx="2327275" cy="903287"/>
        </p:xfrm>
        <a:graphic>
          <a:graphicData uri="http://schemas.openxmlformats.org/presentationml/2006/ole">
            <p:oleObj spid="_x0000_s94212" name="Формула" r:id="rId3" imgW="939600" imgH="368280" progId="Equation.3">
              <p:embed/>
            </p:oleObj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971600" y="2636912"/>
            <a:ext cx="36792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A[Cr]:  Cr</a:t>
            </a:r>
            <a:r>
              <a:rPr lang="ru-RU" sz="2400" b="1" baseline="30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lang="ru-RU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– </a:t>
            </a:r>
            <a:r>
              <a:rPr lang="en-US" sz="2400" b="1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lang="ru-RU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е</a:t>
            </a:r>
            <a:r>
              <a:rPr lang="ru-RU" sz="2400" b="1" baseline="30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–  </a:t>
            </a:r>
            <a:r>
              <a:rPr lang="ru-RU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= </a:t>
            </a:r>
            <a:r>
              <a:rPr lang="en-US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Cr</a:t>
            </a:r>
            <a:r>
              <a:rPr lang="en-US" sz="2400" b="1" i="1" baseline="30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lang="ru-RU" sz="2400" b="1" baseline="30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+</a:t>
            </a:r>
            <a:r>
              <a:rPr lang="en-US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971600" y="2276872"/>
            <a:ext cx="34788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  K: </a:t>
            </a:r>
            <a:r>
              <a:rPr lang="en-US" sz="2400" b="1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Cr</a:t>
            </a:r>
            <a:r>
              <a:rPr lang="en-US" sz="2400" b="1" i="1" baseline="30000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lang="ru-RU" sz="2400" b="1" baseline="30000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+</a:t>
            </a:r>
            <a:r>
              <a:rPr lang="ru-RU" sz="2400" b="1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b="1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+</a:t>
            </a:r>
            <a:r>
              <a:rPr lang="ru-RU" sz="2400" b="1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lang="ru-RU" sz="2400" b="1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е</a:t>
            </a:r>
            <a:r>
              <a:rPr lang="ru-RU" sz="2400" b="1" baseline="30000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–  </a:t>
            </a:r>
            <a:r>
              <a:rPr lang="ru-RU" sz="2400" b="1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=</a:t>
            </a:r>
            <a:r>
              <a:rPr lang="en-US" sz="2400" b="1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Cr</a:t>
            </a:r>
            <a:r>
              <a:rPr lang="ru-RU" sz="2400" b="1" baseline="30000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endParaRPr lang="ru-RU" sz="2400" dirty="0">
              <a:ln>
                <a:solidFill>
                  <a:sysClr val="windowText" lastClr="000000"/>
                </a:solidFill>
              </a:ln>
              <a:solidFill>
                <a:srgbClr val="C00000"/>
              </a:solidFill>
            </a:endParaRPr>
          </a:p>
        </p:txBody>
      </p:sp>
      <p:graphicFrame>
        <p:nvGraphicFramePr>
          <p:cNvPr id="94213" name="Object 5"/>
          <p:cNvGraphicFramePr>
            <a:graphicFrameLocks noChangeAspect="1"/>
          </p:cNvGraphicFramePr>
          <p:nvPr/>
        </p:nvGraphicFramePr>
        <p:xfrm>
          <a:off x="1889149" y="4751610"/>
          <a:ext cx="5491163" cy="909638"/>
        </p:xfrm>
        <a:graphic>
          <a:graphicData uri="http://schemas.openxmlformats.org/presentationml/2006/ole">
            <p:oleObj spid="_x0000_s94213" name="Формула" r:id="rId4" imgW="2527200" imgH="419040" progId="Equation.3">
              <p:embed/>
            </p:oleObj>
          </a:graphicData>
        </a:graphic>
      </p:graphicFrame>
      <p:graphicFrame>
        <p:nvGraphicFramePr>
          <p:cNvPr id="94214" name="Object 6"/>
          <p:cNvGraphicFramePr>
            <a:graphicFrameLocks noChangeAspect="1"/>
          </p:cNvGraphicFramePr>
          <p:nvPr/>
        </p:nvGraphicFramePr>
        <p:xfrm>
          <a:off x="5951538" y="3451225"/>
          <a:ext cx="2352675" cy="822325"/>
        </p:xfrm>
        <a:graphic>
          <a:graphicData uri="http://schemas.openxmlformats.org/presentationml/2006/ole">
            <p:oleObj spid="_x0000_s94214" name="Формула" r:id="rId5" imgW="1295280" imgH="457200" progId="Equation.3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39552" y="1876762"/>
            <a:ext cx="1512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Решение: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4215" name="Object 7"/>
          <p:cNvGraphicFramePr>
            <a:graphicFrameLocks noChangeAspect="1"/>
          </p:cNvGraphicFramePr>
          <p:nvPr/>
        </p:nvGraphicFramePr>
        <p:xfrm>
          <a:off x="6372200" y="2263144"/>
          <a:ext cx="1348507" cy="805816"/>
        </p:xfrm>
        <a:graphic>
          <a:graphicData uri="http://schemas.openxmlformats.org/presentationml/2006/ole">
            <p:oleObj spid="_x0000_s94215" name="Формула" r:id="rId6" imgW="609480" imgH="3682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Картинка 3 из 93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5741" y="750074"/>
            <a:ext cx="8312518" cy="5500727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499992" y="3286124"/>
            <a:ext cx="4286280" cy="2928958"/>
          </a:xfrm>
          <a:prstGeom prst="rect">
            <a:avLst/>
          </a:prstGeom>
          <a:solidFill>
            <a:schemeClr val="accent1">
              <a:alpha val="2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7524" y="764704"/>
            <a:ext cx="85689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just"/>
            <a:r>
              <a:rPr lang="ru-RU" sz="2400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Электролиз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– это окислительно-восстановительное разложение вещества под действием проходящего через него постоянного электрического тока.</a:t>
            </a:r>
            <a:endParaRPr lang="ru-RU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79712" y="2915663"/>
            <a:ext cx="578196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аА</a:t>
            </a:r>
            <a:r>
              <a:rPr lang="ru-RU" sz="32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+ </a:t>
            </a:r>
            <a:r>
              <a:rPr lang="ru-RU" sz="32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вВ</a:t>
            </a:r>
            <a:r>
              <a:rPr lang="ru-RU" sz="32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32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Wingdings 3"/>
              </a:rPr>
              <a:t> </a:t>
            </a:r>
            <a:r>
              <a:rPr lang="ru-RU" sz="32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сС</a:t>
            </a:r>
            <a:r>
              <a:rPr lang="ru-RU" sz="32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+ </a:t>
            </a:r>
            <a:r>
              <a:rPr lang="ru-RU" sz="32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dD</a:t>
            </a:r>
            <a:r>
              <a:rPr lang="ru-RU" sz="32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; </a:t>
            </a:r>
            <a:r>
              <a:rPr lang="en-US" sz="32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Symbol"/>
              </a:rPr>
              <a:t></a:t>
            </a:r>
            <a:r>
              <a:rPr lang="ru-RU" sz="32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ru-RU" sz="3200" b="1" baseline="-250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эл</a:t>
            </a:r>
            <a:r>
              <a:rPr lang="ru-RU" sz="32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&gt;0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693615" y="2420104"/>
            <a:ext cx="6623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ГЭ</a:t>
            </a:r>
            <a:endParaRPr lang="ru-RU" sz="2800" b="1" dirty="0">
              <a:ln>
                <a:solidFill>
                  <a:sysClr val="windowText" lastClr="000000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635896" y="3553852"/>
            <a:ext cx="9685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err="1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Эл-з</a:t>
            </a:r>
            <a:endParaRPr lang="ru-RU" sz="2800" b="1" dirty="0">
              <a:ln>
                <a:solidFill>
                  <a:sysClr val="windowText" lastClr="000000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4365104"/>
            <a:ext cx="8568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n>
                  <a:solidFill>
                    <a:sysClr val="windowText" lastClr="000000"/>
                  </a:solidFill>
                </a:ln>
                <a:latin typeface="Arial" pitchFamily="34" charset="0"/>
                <a:ea typeface="Times New Roman" pitchFamily="18" charset="0"/>
                <a:cs typeface="Arial" pitchFamily="34" charset="0"/>
              </a:rPr>
              <a:t>Различают </a:t>
            </a:r>
            <a:r>
              <a:rPr lang="ru-RU" sz="2800" i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электролиз расплавов</a:t>
            </a: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и </a:t>
            </a:r>
            <a:r>
              <a:rPr lang="ru-RU" sz="2800" i="1" dirty="0" err="1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эл-з</a:t>
            </a:r>
            <a:r>
              <a:rPr lang="ru-RU" sz="2800" i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800" i="1" dirty="0" err="1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р-ров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5085184"/>
            <a:ext cx="84969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i="1" dirty="0" smtClean="0">
                <a:latin typeface="Arial" pitchFamily="34" charset="0"/>
                <a:cs typeface="Arial" pitchFamily="34" charset="0"/>
              </a:rPr>
              <a:t>Минимальная разность потенциалов, при к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рой начинается электролиз вещества, называется его потенциалом или </a:t>
            </a:r>
            <a:r>
              <a:rPr lang="ru-RU" sz="24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напряжением разложения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. </a:t>
            </a:r>
            <a:endParaRPr lang="en-US" sz="2400" i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Группа 20"/>
          <p:cNvGrpSpPr/>
          <p:nvPr/>
        </p:nvGrpSpPr>
        <p:grpSpPr>
          <a:xfrm>
            <a:off x="399852" y="1197124"/>
            <a:ext cx="3631779" cy="4392488"/>
            <a:chOff x="770970" y="1944678"/>
            <a:chExt cx="2615936" cy="2642729"/>
          </a:xfrm>
        </p:grpSpPr>
        <p:sp>
          <p:nvSpPr>
            <p:cNvPr id="2" name="Rectangle 5"/>
            <p:cNvSpPr>
              <a:spLocks noChangeArrowheads="1"/>
            </p:cNvSpPr>
            <p:nvPr/>
          </p:nvSpPr>
          <p:spPr bwMode="auto">
            <a:xfrm>
              <a:off x="2704883" y="2714620"/>
              <a:ext cx="274930" cy="1389072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1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ectangle 4"/>
            <p:cNvSpPr>
              <a:spLocks noChangeArrowheads="1"/>
            </p:cNvSpPr>
            <p:nvPr/>
          </p:nvSpPr>
          <p:spPr bwMode="auto">
            <a:xfrm>
              <a:off x="1139706" y="2718189"/>
              <a:ext cx="274930" cy="1385503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31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785786" y="3168648"/>
              <a:ext cx="2593047" cy="14040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" name="Oval 6"/>
            <p:cNvSpPr>
              <a:spLocks noChangeArrowheads="1"/>
            </p:cNvSpPr>
            <p:nvPr/>
          </p:nvSpPr>
          <p:spPr bwMode="auto">
            <a:xfrm>
              <a:off x="1948646" y="1979608"/>
              <a:ext cx="252000" cy="252000"/>
            </a:xfrm>
            <a:prstGeom prst="ellipse">
              <a:avLst/>
            </a:prstGeom>
            <a:solidFill>
              <a:srgbClr val="FFFFFF"/>
            </a:solidFill>
            <a:ln w="31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Freeform 7"/>
            <p:cNvSpPr>
              <a:spLocks/>
            </p:cNvSpPr>
            <p:nvPr/>
          </p:nvSpPr>
          <p:spPr bwMode="auto">
            <a:xfrm>
              <a:off x="2223576" y="2106618"/>
              <a:ext cx="625956" cy="6540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" y="6"/>
                </a:cxn>
                <a:cxn ang="0">
                  <a:pos x="57" y="14"/>
                </a:cxn>
                <a:cxn ang="0">
                  <a:pos x="85" y="24"/>
                </a:cxn>
                <a:cxn ang="0">
                  <a:pos x="113" y="35"/>
                </a:cxn>
                <a:cxn ang="0">
                  <a:pos x="139" y="49"/>
                </a:cxn>
                <a:cxn ang="0">
                  <a:pos x="165" y="64"/>
                </a:cxn>
                <a:cxn ang="0">
                  <a:pos x="191" y="82"/>
                </a:cxn>
                <a:cxn ang="0">
                  <a:pos x="216" y="101"/>
                </a:cxn>
                <a:cxn ang="0">
                  <a:pos x="240" y="122"/>
                </a:cxn>
                <a:cxn ang="0">
                  <a:pos x="263" y="144"/>
                </a:cxn>
                <a:cxn ang="0">
                  <a:pos x="286" y="168"/>
                </a:cxn>
                <a:cxn ang="0">
                  <a:pos x="308" y="194"/>
                </a:cxn>
                <a:cxn ang="0">
                  <a:pos x="329" y="220"/>
                </a:cxn>
                <a:cxn ang="0">
                  <a:pos x="349" y="249"/>
                </a:cxn>
                <a:cxn ang="0">
                  <a:pos x="368" y="280"/>
                </a:cxn>
                <a:cxn ang="0">
                  <a:pos x="386" y="312"/>
                </a:cxn>
                <a:cxn ang="0">
                  <a:pos x="404" y="343"/>
                </a:cxn>
                <a:cxn ang="0">
                  <a:pos x="419" y="378"/>
                </a:cxn>
                <a:cxn ang="0">
                  <a:pos x="435" y="413"/>
                </a:cxn>
                <a:cxn ang="0">
                  <a:pos x="449" y="449"/>
                </a:cxn>
                <a:cxn ang="0">
                  <a:pos x="461" y="486"/>
                </a:cxn>
                <a:cxn ang="0">
                  <a:pos x="473" y="525"/>
                </a:cxn>
                <a:cxn ang="0">
                  <a:pos x="483" y="563"/>
                </a:cxn>
                <a:cxn ang="0">
                  <a:pos x="492" y="604"/>
                </a:cxn>
                <a:cxn ang="0">
                  <a:pos x="500" y="645"/>
                </a:cxn>
                <a:cxn ang="0">
                  <a:pos x="506" y="687"/>
                </a:cxn>
                <a:cxn ang="0">
                  <a:pos x="512" y="730"/>
                </a:cxn>
                <a:cxn ang="0">
                  <a:pos x="515" y="772"/>
                </a:cxn>
                <a:cxn ang="0">
                  <a:pos x="523" y="774"/>
                </a:cxn>
              </a:cxnLst>
              <a:rect l="0" t="0" r="r" b="b"/>
              <a:pathLst>
                <a:path w="523" h="774">
                  <a:moveTo>
                    <a:pt x="0" y="0"/>
                  </a:moveTo>
                  <a:lnTo>
                    <a:pt x="29" y="6"/>
                  </a:lnTo>
                  <a:lnTo>
                    <a:pt x="57" y="14"/>
                  </a:lnTo>
                  <a:lnTo>
                    <a:pt x="85" y="24"/>
                  </a:lnTo>
                  <a:lnTo>
                    <a:pt x="113" y="35"/>
                  </a:lnTo>
                  <a:lnTo>
                    <a:pt x="139" y="49"/>
                  </a:lnTo>
                  <a:lnTo>
                    <a:pt x="165" y="64"/>
                  </a:lnTo>
                  <a:lnTo>
                    <a:pt x="191" y="82"/>
                  </a:lnTo>
                  <a:lnTo>
                    <a:pt x="216" y="101"/>
                  </a:lnTo>
                  <a:lnTo>
                    <a:pt x="240" y="122"/>
                  </a:lnTo>
                  <a:lnTo>
                    <a:pt x="263" y="144"/>
                  </a:lnTo>
                  <a:lnTo>
                    <a:pt x="286" y="168"/>
                  </a:lnTo>
                  <a:lnTo>
                    <a:pt x="308" y="194"/>
                  </a:lnTo>
                  <a:lnTo>
                    <a:pt x="329" y="220"/>
                  </a:lnTo>
                  <a:lnTo>
                    <a:pt x="349" y="249"/>
                  </a:lnTo>
                  <a:lnTo>
                    <a:pt x="368" y="280"/>
                  </a:lnTo>
                  <a:lnTo>
                    <a:pt x="386" y="312"/>
                  </a:lnTo>
                  <a:lnTo>
                    <a:pt x="404" y="343"/>
                  </a:lnTo>
                  <a:lnTo>
                    <a:pt x="419" y="378"/>
                  </a:lnTo>
                  <a:lnTo>
                    <a:pt x="435" y="413"/>
                  </a:lnTo>
                  <a:lnTo>
                    <a:pt x="449" y="449"/>
                  </a:lnTo>
                  <a:lnTo>
                    <a:pt x="461" y="486"/>
                  </a:lnTo>
                  <a:lnTo>
                    <a:pt x="473" y="525"/>
                  </a:lnTo>
                  <a:lnTo>
                    <a:pt x="483" y="563"/>
                  </a:lnTo>
                  <a:lnTo>
                    <a:pt x="492" y="604"/>
                  </a:lnTo>
                  <a:lnTo>
                    <a:pt x="500" y="645"/>
                  </a:lnTo>
                  <a:lnTo>
                    <a:pt x="506" y="687"/>
                  </a:lnTo>
                  <a:lnTo>
                    <a:pt x="512" y="730"/>
                  </a:lnTo>
                  <a:lnTo>
                    <a:pt x="515" y="772"/>
                  </a:lnTo>
                  <a:lnTo>
                    <a:pt x="523" y="774"/>
                  </a:lnTo>
                </a:path>
              </a:pathLst>
            </a:custGeom>
            <a:ln>
              <a:headEnd type="none" w="med" len="med"/>
              <a:tailEnd type="none" w="med" len="med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Line 8"/>
            <p:cNvSpPr>
              <a:spLocks noChangeShapeType="1"/>
            </p:cNvSpPr>
            <p:nvPr/>
          </p:nvSpPr>
          <p:spPr bwMode="auto">
            <a:xfrm>
              <a:off x="1948646" y="1944678"/>
              <a:ext cx="635" cy="3240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Line 9"/>
            <p:cNvSpPr>
              <a:spLocks noChangeShapeType="1"/>
            </p:cNvSpPr>
            <p:nvPr/>
          </p:nvSpPr>
          <p:spPr bwMode="auto">
            <a:xfrm>
              <a:off x="2222941" y="1995741"/>
              <a:ext cx="635" cy="207574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Line 10"/>
            <p:cNvSpPr>
              <a:spLocks noChangeShapeType="1"/>
            </p:cNvSpPr>
            <p:nvPr/>
          </p:nvSpPr>
          <p:spPr bwMode="auto">
            <a:xfrm>
              <a:off x="779224" y="3148236"/>
              <a:ext cx="360000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Line 11"/>
            <p:cNvSpPr>
              <a:spLocks noChangeShapeType="1"/>
            </p:cNvSpPr>
            <p:nvPr/>
          </p:nvSpPr>
          <p:spPr bwMode="auto">
            <a:xfrm>
              <a:off x="770970" y="2853628"/>
              <a:ext cx="635" cy="172485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Line 12"/>
            <p:cNvSpPr>
              <a:spLocks noChangeShapeType="1"/>
            </p:cNvSpPr>
            <p:nvPr/>
          </p:nvSpPr>
          <p:spPr bwMode="auto">
            <a:xfrm>
              <a:off x="777577" y="4584568"/>
              <a:ext cx="2593046" cy="635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Line 13"/>
            <p:cNvSpPr>
              <a:spLocks noChangeShapeType="1"/>
            </p:cNvSpPr>
            <p:nvPr/>
          </p:nvSpPr>
          <p:spPr bwMode="auto">
            <a:xfrm>
              <a:off x="3378608" y="2861922"/>
              <a:ext cx="0" cy="1725485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Freeform 14"/>
            <p:cNvSpPr>
              <a:spLocks/>
            </p:cNvSpPr>
            <p:nvPr/>
          </p:nvSpPr>
          <p:spPr bwMode="auto">
            <a:xfrm>
              <a:off x="1277897" y="2106618"/>
              <a:ext cx="670750" cy="654036"/>
            </a:xfrm>
            <a:custGeom>
              <a:avLst/>
              <a:gdLst/>
              <a:ahLst/>
              <a:cxnLst>
                <a:cxn ang="0">
                  <a:pos x="0" y="888"/>
                </a:cxn>
                <a:cxn ang="0">
                  <a:pos x="67" y="562"/>
                </a:cxn>
                <a:cxn ang="0">
                  <a:pos x="210" y="262"/>
                </a:cxn>
                <a:cxn ang="0">
                  <a:pos x="427" y="60"/>
                </a:cxn>
                <a:cxn ang="0">
                  <a:pos x="636" y="0"/>
                </a:cxn>
              </a:cxnLst>
              <a:rect l="0" t="0" r="r" b="b"/>
              <a:pathLst>
                <a:path w="636" h="888">
                  <a:moveTo>
                    <a:pt x="0" y="888"/>
                  </a:moveTo>
                  <a:cubicBezTo>
                    <a:pt x="11" y="834"/>
                    <a:pt x="32" y="666"/>
                    <a:pt x="67" y="562"/>
                  </a:cubicBezTo>
                  <a:cubicBezTo>
                    <a:pt x="102" y="458"/>
                    <a:pt x="150" y="345"/>
                    <a:pt x="210" y="262"/>
                  </a:cubicBezTo>
                  <a:cubicBezTo>
                    <a:pt x="270" y="179"/>
                    <a:pt x="356" y="104"/>
                    <a:pt x="427" y="60"/>
                  </a:cubicBezTo>
                  <a:cubicBezTo>
                    <a:pt x="498" y="16"/>
                    <a:pt x="593" y="12"/>
                    <a:pt x="636" y="0"/>
                  </a:cubicBezTo>
                </a:path>
              </a:pathLst>
            </a:custGeom>
            <a:ln>
              <a:headEnd type="none" w="med" len="med"/>
              <a:tailEnd type="none" w="med" len="med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Line 15"/>
            <p:cNvSpPr>
              <a:spLocks noChangeShapeType="1"/>
            </p:cNvSpPr>
            <p:nvPr/>
          </p:nvSpPr>
          <p:spPr bwMode="auto">
            <a:xfrm>
              <a:off x="1420986" y="3148236"/>
              <a:ext cx="1296000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Line 16"/>
            <p:cNvSpPr>
              <a:spLocks noChangeShapeType="1"/>
            </p:cNvSpPr>
            <p:nvPr/>
          </p:nvSpPr>
          <p:spPr bwMode="auto">
            <a:xfrm>
              <a:off x="2997949" y="3155558"/>
              <a:ext cx="388957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Text Box 17"/>
            <p:cNvSpPr txBox="1">
              <a:spLocks noChangeArrowheads="1"/>
            </p:cNvSpPr>
            <p:nvPr/>
          </p:nvSpPr>
          <p:spPr bwMode="auto">
            <a:xfrm>
              <a:off x="958962" y="2318354"/>
              <a:ext cx="278739" cy="2984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К</a:t>
              </a:r>
            </a:p>
          </p:txBody>
        </p:sp>
        <p:sp>
          <p:nvSpPr>
            <p:cNvPr id="17" name="Text Box 18"/>
            <p:cNvSpPr txBox="1">
              <a:spLocks noChangeArrowheads="1"/>
            </p:cNvSpPr>
            <p:nvPr/>
          </p:nvSpPr>
          <p:spPr bwMode="auto">
            <a:xfrm>
              <a:off x="2878029" y="2318354"/>
              <a:ext cx="321915" cy="2667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А</a:t>
              </a:r>
            </a:p>
          </p:txBody>
        </p:sp>
        <p:sp>
          <p:nvSpPr>
            <p:cNvPr id="19" name="Text Box 20"/>
            <p:cNvSpPr txBox="1">
              <a:spLocks noChangeArrowheads="1"/>
            </p:cNvSpPr>
            <p:nvPr/>
          </p:nvSpPr>
          <p:spPr bwMode="auto">
            <a:xfrm>
              <a:off x="1105598" y="2758828"/>
              <a:ext cx="365539" cy="2653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–</a:t>
              </a:r>
              <a:endPara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Text Box 21"/>
            <p:cNvSpPr txBox="1">
              <a:spLocks noChangeArrowheads="1"/>
            </p:cNvSpPr>
            <p:nvPr/>
          </p:nvSpPr>
          <p:spPr bwMode="auto">
            <a:xfrm>
              <a:off x="2674092" y="2743590"/>
              <a:ext cx="365014" cy="2805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  <a:sym typeface="Symbol" pitchFamily="18" charset="2"/>
                </a:rPr>
                <a:t></a:t>
              </a:r>
              <a:endPara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2" name="Прямоугольник 21"/>
          <p:cNvSpPr/>
          <p:nvPr/>
        </p:nvSpPr>
        <p:spPr>
          <a:xfrm>
            <a:off x="1623220" y="3238828"/>
            <a:ext cx="14366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</a:pPr>
            <a:r>
              <a:rPr lang="en-US" sz="28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</a:t>
            </a:r>
            <a:r>
              <a:rPr lang="en-US" sz="28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ru-RU" sz="2800" b="1" baseline="30000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ru-RU" sz="28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1884982" y="3814593"/>
            <a:ext cx="10310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Cl</a:t>
            </a:r>
            <a:r>
              <a:rPr lang="ru-RU" sz="2800" b="1" baseline="30000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en-US" sz="28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</a:t>
            </a:r>
            <a:endParaRPr lang="ru-RU" sz="2800" b="1" dirty="0">
              <a:ln>
                <a:solidFill>
                  <a:schemeClr val="tx1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42230" y="4488313"/>
            <a:ext cx="33123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</a:pPr>
            <a:r>
              <a:rPr lang="ru-RU" sz="28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Расплав</a:t>
            </a:r>
          </a:p>
          <a:p>
            <a:pPr lvl="0" algn="ctr" fontAlgn="base">
              <a:spcBef>
                <a:spcPct val="0"/>
              </a:spcBef>
            </a:pPr>
            <a:r>
              <a:rPr lang="ru-RU" sz="28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2800" b="1" dirty="0" err="1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NaCl</a:t>
            </a:r>
            <a:r>
              <a:rPr lang="ru-RU" sz="28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Wingdings 3" pitchFamily="18" charset="2"/>
              </a:rPr>
              <a:t></a:t>
            </a:r>
            <a:r>
              <a:rPr lang="ru-RU" sz="28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ru-RU" sz="2800" b="1" baseline="30000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ru-RU" sz="28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+ </a:t>
            </a:r>
            <a:r>
              <a:rPr lang="en-US" sz="2800" b="1" dirty="0" err="1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Cl</a:t>
            </a:r>
            <a:r>
              <a:rPr lang="ru-RU" sz="2800" b="1" baseline="30000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–</a:t>
            </a:r>
            <a:endParaRPr lang="ru-RU" sz="2800" b="1" dirty="0" smtClean="0">
              <a:ln>
                <a:solidFill>
                  <a:schemeClr val="tx1"/>
                </a:solidFill>
              </a:ln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85720" y="142852"/>
            <a:ext cx="85725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Arial" pitchFamily="34" charset="0"/>
                <a:cs typeface="Arial" pitchFamily="34" charset="0"/>
              </a:rPr>
              <a:t>Устройства, в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к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рых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проводится электролиз, называются </a:t>
            </a:r>
            <a:r>
              <a:rPr lang="ru-RU" sz="2400" i="1" dirty="0">
                <a:latin typeface="Arial" pitchFamily="34" charset="0"/>
                <a:cs typeface="Arial" pitchFamily="34" charset="0"/>
              </a:rPr>
              <a:t>электролизёрами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. </a:t>
            </a:r>
          </a:p>
        </p:txBody>
      </p:sp>
      <p:sp>
        <p:nvSpPr>
          <p:cNvPr id="26" name="Rectangle 27"/>
          <p:cNvSpPr>
            <a:spLocks noChangeArrowheads="1"/>
          </p:cNvSpPr>
          <p:nvPr/>
        </p:nvSpPr>
        <p:spPr bwMode="auto">
          <a:xfrm>
            <a:off x="2658596" y="1071546"/>
            <a:ext cx="385762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ЭЛЕКТРОЛИЗ РАСПЛАВОВ</a:t>
            </a:r>
            <a:endParaRPr kumimoji="0" lang="ru-RU" sz="2800" b="0" i="0" u="none" strike="noStrike" cap="none" normalizeH="0" baseline="0" dirty="0" smtClean="0">
              <a:ln>
                <a:solidFill>
                  <a:schemeClr val="tx1"/>
                </a:solidFill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283968" y="1562016"/>
            <a:ext cx="4574312" cy="2308324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Если напряжение на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элект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родах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соответствует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напря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жению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разложения, то на </a:t>
            </a:r>
            <a:r>
              <a:rPr lang="ru-RU" sz="2400" dirty="0">
                <a:ln>
                  <a:solidFill>
                    <a:srgbClr val="FF0000"/>
                  </a:solidFill>
                </a:ln>
                <a:latin typeface="Arial" pitchFamily="34" charset="0"/>
                <a:cs typeface="Arial" pitchFamily="34" charset="0"/>
              </a:rPr>
              <a:t>катоде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будет происходить </a:t>
            </a:r>
            <a:r>
              <a:rPr lang="ru-RU" sz="2400" dirty="0">
                <a:ln>
                  <a:solidFill>
                    <a:srgbClr val="FF0000"/>
                  </a:solidFill>
                </a:ln>
                <a:latin typeface="Arial" pitchFamily="34" charset="0"/>
                <a:cs typeface="Arial" pitchFamily="34" charset="0"/>
              </a:rPr>
              <a:t>восстановление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, на </a:t>
            </a:r>
            <a:r>
              <a:rPr lang="ru-RU" sz="2400" dirty="0">
                <a:ln>
                  <a:solidFill>
                    <a:srgbClr val="00B0F0"/>
                  </a:solidFill>
                </a:ln>
                <a:latin typeface="Arial" pitchFamily="34" charset="0"/>
                <a:cs typeface="Arial" pitchFamily="34" charset="0"/>
              </a:rPr>
              <a:t>аноде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– </a:t>
            </a:r>
            <a:r>
              <a:rPr lang="ru-RU" sz="2400" dirty="0">
                <a:ln>
                  <a:solidFill>
                    <a:srgbClr val="00B0F0"/>
                  </a:solidFill>
                </a:ln>
                <a:latin typeface="Arial" pitchFamily="34" charset="0"/>
                <a:cs typeface="Arial" pitchFamily="34" charset="0"/>
              </a:rPr>
              <a:t>окисление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graphicFrame>
        <p:nvGraphicFramePr>
          <p:cNvPr id="28" name="Object 23"/>
          <p:cNvGraphicFramePr>
            <a:graphicFrameLocks noChangeAspect="1"/>
          </p:cNvGraphicFramePr>
          <p:nvPr/>
        </p:nvGraphicFramePr>
        <p:xfrm>
          <a:off x="6362700" y="4425950"/>
          <a:ext cx="2593975" cy="669925"/>
        </p:xfrm>
        <a:graphic>
          <a:graphicData uri="http://schemas.openxmlformats.org/presentationml/2006/ole">
            <p:oleObj spid="_x0000_s51202" name="Формула" r:id="rId3" imgW="1218960" imgH="317160" progId="Equation.3">
              <p:embed/>
            </p:oleObj>
          </a:graphicData>
        </a:graphic>
      </p:graphicFrame>
      <p:sp>
        <p:nvSpPr>
          <p:cNvPr id="29" name="Rectangle 24"/>
          <p:cNvSpPr>
            <a:spLocks noChangeArrowheads="1"/>
          </p:cNvSpPr>
          <p:nvPr/>
        </p:nvSpPr>
        <p:spPr bwMode="auto">
          <a:xfrm>
            <a:off x="4670798" y="3736899"/>
            <a:ext cx="335758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 катоде: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К(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):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Nа</a:t>
            </a:r>
            <a:r>
              <a:rPr kumimoji="0" lang="ru-RU" sz="24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+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+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е</a:t>
            </a:r>
            <a:r>
              <a:rPr kumimoji="0" lang="ru-RU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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Nа</a:t>
            </a:r>
            <a:r>
              <a:rPr kumimoji="0" lang="ru-RU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0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</p:txBody>
      </p:sp>
      <p:graphicFrame>
        <p:nvGraphicFramePr>
          <p:cNvPr id="30" name="Object 22"/>
          <p:cNvGraphicFramePr>
            <a:graphicFrameLocks noChangeAspect="1"/>
          </p:cNvGraphicFramePr>
          <p:nvPr/>
        </p:nvGraphicFramePr>
        <p:xfrm>
          <a:off x="6432550" y="5649913"/>
          <a:ext cx="2519363" cy="684212"/>
        </p:xfrm>
        <a:graphic>
          <a:graphicData uri="http://schemas.openxmlformats.org/presentationml/2006/ole">
            <p:oleObj spid="_x0000_s51203" name="Формула" r:id="rId4" imgW="1155600" imgH="317160" progId="Equation.3">
              <p:embed/>
            </p:oleObj>
          </a:graphicData>
        </a:graphic>
      </p:graphicFrame>
      <p:sp>
        <p:nvSpPr>
          <p:cNvPr id="31" name="Rectangle 25"/>
          <p:cNvSpPr>
            <a:spLocks noChangeArrowheads="1"/>
          </p:cNvSpPr>
          <p:nvPr/>
        </p:nvSpPr>
        <p:spPr bwMode="auto">
          <a:xfrm>
            <a:off x="4673078" y="4878402"/>
            <a:ext cx="36433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 аноде: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А(+): 2Сl</a:t>
            </a:r>
            <a:r>
              <a:rPr kumimoji="0" lang="ru-RU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 2е</a:t>
            </a:r>
            <a:r>
              <a:rPr kumimoji="0" lang="ru-RU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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Сl</a:t>
            </a:r>
            <a:r>
              <a:rPr kumimoji="0" lang="ru-RU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2</a:t>
            </a:r>
            <a:r>
              <a:rPr kumimoji="0" lang="ru-RU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0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32" name="Text Box 3"/>
          <p:cNvSpPr txBox="1">
            <a:spLocks noChangeArrowheads="1"/>
          </p:cNvSpPr>
          <p:nvPr/>
        </p:nvSpPr>
        <p:spPr bwMode="auto">
          <a:xfrm>
            <a:off x="428596" y="5803931"/>
            <a:ext cx="3449638" cy="72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Рис.1. Схема электролиза расплава 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NаСl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4718575" y="6269250"/>
            <a:ext cx="381386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latin typeface="Arial" pitchFamily="34" charset="0"/>
                <a:cs typeface="Arial" pitchFamily="34" charset="0"/>
                <a:sym typeface="Symbol"/>
              </a:rPr>
              <a:t>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Е 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&gt;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1,34 </a:t>
            </a:r>
            <a:r>
              <a:rPr lang="ru-RU" sz="2000" b="1" dirty="0">
                <a:latin typeface="Arial" pitchFamily="34" charset="0"/>
                <a:cs typeface="Arial" pitchFamily="34" charset="0"/>
                <a:sym typeface="Symbol"/>
              </a:rPr>
              <a:t>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 (-2,71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=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+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4,05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В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5 7.40741E-7 L -0.04305 7.40741E-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934 0.00023 L 0.02916 2.59259E-6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2" grpId="1"/>
      <p:bldP spid="23" grpId="1"/>
      <p:bldP spid="23" grpId="2"/>
      <p:bldP spid="24" grpId="0"/>
      <p:bldP spid="27" grpId="0"/>
      <p:bldP spid="29" grpId="0"/>
      <p:bldP spid="31" grpId="0"/>
      <p:bldP spid="3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285720" y="714356"/>
            <a:ext cx="85725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ЭЛЕКТРОЛИЗ ВОДНЫХ РАСТВОРОВ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0001" y="1428736"/>
            <a:ext cx="864399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Arial" pitchFamily="34" charset="0"/>
                <a:cs typeface="Arial" pitchFamily="34" charset="0"/>
              </a:rPr>
              <a:t>При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электролизе растворов наряду с разложением растворённого вещества возможен и электролиз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растворителя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Последовательность электрохимических процессов, протекающих на катоде и аноде, зависит от относительной величины потенциалов разложения растворенных веществ и растворителя.</a:t>
            </a:r>
          </a:p>
          <a:p>
            <a:pPr indent="444500" algn="just"/>
            <a:r>
              <a:rPr lang="ru-RU" sz="2400" dirty="0">
                <a:latin typeface="Arial" pitchFamily="34" charset="0"/>
                <a:cs typeface="Arial" pitchFamily="34" charset="0"/>
              </a:rPr>
              <a:t>На катоде в первую очередь восстанавливаются наиболее </a:t>
            </a:r>
            <a:r>
              <a:rPr lang="ru-RU" sz="2400" i="1" dirty="0">
                <a:latin typeface="Arial" pitchFamily="34" charset="0"/>
                <a:cs typeface="Arial" pitchFamily="34" charset="0"/>
              </a:rPr>
              <a:t>сильные окислители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, т.е. вещества или ионы с наиболее </a:t>
            </a:r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положительными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потенциалами. </a:t>
            </a:r>
          </a:p>
          <a:p>
            <a:pPr indent="444500" algn="just"/>
            <a:r>
              <a:rPr lang="ru-RU" sz="2400" dirty="0">
                <a:latin typeface="Arial" pitchFamily="34" charset="0"/>
                <a:cs typeface="Arial" pitchFamily="34" charset="0"/>
              </a:rPr>
              <a:t>На аноде сначала окисляются наиболее </a:t>
            </a:r>
            <a:r>
              <a:rPr lang="ru-RU" sz="2400" i="1" dirty="0">
                <a:latin typeface="Arial" pitchFamily="34" charset="0"/>
                <a:cs typeface="Arial" pitchFamily="34" charset="0"/>
              </a:rPr>
              <a:t>сильные восстановители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, т.е. вещества или ионы с наиболее </a:t>
            </a:r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отрицательными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потенциалами</a:t>
            </a:r>
            <a:r>
              <a:rPr lang="ru-RU" sz="2400" dirty="0"/>
              <a:t>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alxa.ru/file/wallpaper/earth_by_n4u2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Группа 31"/>
          <p:cNvGrpSpPr/>
          <p:nvPr/>
        </p:nvGrpSpPr>
        <p:grpSpPr>
          <a:xfrm>
            <a:off x="306358" y="4757746"/>
            <a:ext cx="3948138" cy="951848"/>
            <a:chOff x="204758" y="4757746"/>
            <a:chExt cx="3948138" cy="951848"/>
          </a:xfrm>
        </p:grpSpPr>
        <p:sp>
          <p:nvSpPr>
            <p:cNvPr id="22" name="Прямоугольник 21"/>
            <p:cNvSpPr/>
            <p:nvPr/>
          </p:nvSpPr>
          <p:spPr>
            <a:xfrm>
              <a:off x="1295376" y="5005398"/>
              <a:ext cx="2857520" cy="428628"/>
            </a:xfrm>
            <a:prstGeom prst="rect">
              <a:avLst/>
            </a:prstGeom>
            <a:solidFill>
              <a:srgbClr val="FFFF00">
                <a:alpha val="9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204758" y="4757746"/>
              <a:ext cx="1202573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b="1" dirty="0" smtClean="0">
                  <a:latin typeface="Arial Black" pitchFamily="34" charset="0"/>
                  <a:cs typeface="Times New Roman" pitchFamily="18" charset="0"/>
                </a:rPr>
                <a:t>– 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0,15 </a:t>
              </a:r>
              <a:endParaRPr lang="ru-RU" sz="2800" b="1" dirty="0"/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284134" y="5186374"/>
              <a:ext cx="813043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b="1" dirty="0" smtClean="0">
                  <a:solidFill>
                    <a:prstClr val="black"/>
                  </a:solidFill>
                  <a:latin typeface="Arial Black" pitchFamily="34" charset="0"/>
                  <a:cs typeface="Times New Roman" pitchFamily="18" charset="0"/>
                </a:rPr>
                <a:t>–</a:t>
              </a:r>
              <a:r>
                <a:rPr lang="en-US" sz="280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1,0</a:t>
              </a:r>
              <a:endParaRPr lang="ru-RU" b="1" dirty="0"/>
            </a:p>
          </p:txBody>
        </p:sp>
      </p:grpSp>
      <p:sp>
        <p:nvSpPr>
          <p:cNvPr id="2" name="Овал 1"/>
          <p:cNvSpPr/>
          <p:nvPr/>
        </p:nvSpPr>
        <p:spPr>
          <a:xfrm>
            <a:off x="2000232" y="2436011"/>
            <a:ext cx="2178859" cy="2214578"/>
          </a:xfrm>
          <a:prstGeom prst="ellipse">
            <a:avLst/>
          </a:prstGeom>
          <a:solidFill>
            <a:schemeClr val="accent1"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Равнобедренный треугольник 2"/>
          <p:cNvSpPr/>
          <p:nvPr/>
        </p:nvSpPr>
        <p:spPr>
          <a:xfrm>
            <a:off x="2954326" y="1828788"/>
            <a:ext cx="144000" cy="642942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3286116" y="1185846"/>
            <a:ext cx="282836" cy="135732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2571736" y="2257416"/>
            <a:ext cx="141418" cy="28575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 flipV="1">
            <a:off x="3000364" y="4614870"/>
            <a:ext cx="142876" cy="71438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 flipV="1">
            <a:off x="3357554" y="4543432"/>
            <a:ext cx="214314" cy="128588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 flipV="1">
            <a:off x="2643174" y="4543432"/>
            <a:ext cx="141418" cy="28575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 flipV="1">
            <a:off x="1500166" y="3543297"/>
            <a:ext cx="3786214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2820974" y="2867020"/>
            <a:ext cx="10001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Анод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67881" y="3757614"/>
            <a:ext cx="10865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Катод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Стрелка вниз 11"/>
          <p:cNvSpPr/>
          <p:nvPr/>
        </p:nvSpPr>
        <p:spPr>
          <a:xfrm flipV="1">
            <a:off x="1285852" y="685780"/>
            <a:ext cx="282836" cy="5000660"/>
          </a:xfrm>
          <a:prstGeom prst="downArrow">
            <a:avLst>
              <a:gd name="adj1" fmla="val 22650"/>
              <a:gd name="adj2" fmla="val 106068"/>
            </a:avLst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571472" y="714356"/>
            <a:ext cx="7070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dirty="0" smtClean="0">
                <a:latin typeface="Arial" pitchFamily="34" charset="0"/>
                <a:cs typeface="Arial" pitchFamily="34" charset="0"/>
              </a:rPr>
              <a:t>φ</a:t>
            </a:r>
            <a:endParaRPr lang="ru-RU" sz="48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 rot="5400000">
            <a:off x="3619495" y="2220903"/>
            <a:ext cx="1643074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6200000" flipV="1">
            <a:off x="3529014" y="4972052"/>
            <a:ext cx="1857388" cy="16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люс 15"/>
          <p:cNvSpPr/>
          <p:nvPr/>
        </p:nvSpPr>
        <p:spPr>
          <a:xfrm>
            <a:off x="4600576" y="3900490"/>
            <a:ext cx="494963" cy="428628"/>
          </a:xfrm>
          <a:prstGeom prst="mathPlus">
            <a:avLst>
              <a:gd name="adj1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Минус 16"/>
          <p:cNvSpPr/>
          <p:nvPr/>
        </p:nvSpPr>
        <p:spPr>
          <a:xfrm>
            <a:off x="4562476" y="3114672"/>
            <a:ext cx="494963" cy="71438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люс 19"/>
          <p:cNvSpPr/>
          <p:nvPr/>
        </p:nvSpPr>
        <p:spPr>
          <a:xfrm>
            <a:off x="2324084" y="2857496"/>
            <a:ext cx="432000" cy="396000"/>
          </a:xfrm>
          <a:prstGeom prst="mathPlus">
            <a:avLst>
              <a:gd name="adj1" fmla="val 0"/>
            </a:avLst>
          </a:prstGeom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Минус 20"/>
          <p:cNvSpPr/>
          <p:nvPr/>
        </p:nvSpPr>
        <p:spPr>
          <a:xfrm>
            <a:off x="2278046" y="3925890"/>
            <a:ext cx="432000" cy="71438"/>
          </a:xfrm>
          <a:prstGeom prst="mathMin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3" name="Object 3"/>
          <p:cNvGraphicFramePr>
            <a:graphicFrameLocks noChangeAspect="1"/>
          </p:cNvGraphicFramePr>
          <p:nvPr/>
        </p:nvGraphicFramePr>
        <p:xfrm>
          <a:off x="5857884" y="5786454"/>
          <a:ext cx="2500312" cy="517525"/>
        </p:xfrm>
        <a:graphic>
          <a:graphicData uri="http://schemas.openxmlformats.org/presentationml/2006/ole">
            <p:oleObj spid="_x0000_s37890" name="Формула" r:id="rId3" imgW="1244520" imgH="241200" progId="Equation.3">
              <p:embed/>
            </p:oleObj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5286380" y="3258451"/>
            <a:ext cx="3643338" cy="1384995"/>
          </a:xfrm>
          <a:prstGeom prst="rect">
            <a:avLst/>
          </a:prstGeom>
          <a:solidFill>
            <a:srgbClr val="FFFF00">
              <a:alpha val="9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&lt;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pH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&lt;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14</a:t>
            </a:r>
          </a:p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&lt;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b="1" dirty="0" smtClean="0">
                <a:latin typeface="Arial" pitchFamily="34" charset="0"/>
                <a:cs typeface="Arial" pitchFamily="34" charset="0"/>
              </a:rPr>
              <a:t>φ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&lt; –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0,826</a:t>
            </a:r>
          </a:p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b="1" dirty="0" smtClean="0">
                <a:latin typeface="Arial Black" pitchFamily="34" charset="0"/>
                <a:cs typeface="Times New Roman" pitchFamily="18" charset="0"/>
              </a:rPr>
              <a:t>–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0,15 B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&lt;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b="1" dirty="0" smtClean="0">
                <a:latin typeface="Arial" pitchFamily="34" charset="0"/>
                <a:cs typeface="Arial" pitchFamily="34" charset="0"/>
              </a:rPr>
              <a:t>φ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&lt; </a:t>
            </a:r>
            <a:r>
              <a:rPr lang="en-US" sz="2800" b="1" dirty="0" smtClean="0">
                <a:latin typeface="Arial Black" pitchFamily="34" charset="0"/>
                <a:cs typeface="Times New Roman" pitchFamily="18" charset="0"/>
              </a:rPr>
              <a:t>–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 B)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7891" name="Object 3"/>
          <p:cNvGraphicFramePr>
            <a:graphicFrameLocks noChangeAspect="1"/>
          </p:cNvGraphicFramePr>
          <p:nvPr/>
        </p:nvGraphicFramePr>
        <p:xfrm>
          <a:off x="5068888" y="1650996"/>
          <a:ext cx="3775075" cy="1277938"/>
        </p:xfrm>
        <a:graphic>
          <a:graphicData uri="http://schemas.openxmlformats.org/presentationml/2006/ole">
            <p:oleObj spid="_x0000_s37891" name="Формула" r:id="rId4" imgW="1879560" imgH="596880" progId="Equation.3">
              <p:embed/>
            </p:oleObj>
          </a:graphicData>
        </a:graphic>
      </p:graphicFrame>
      <p:grpSp>
        <p:nvGrpSpPr>
          <p:cNvPr id="33" name="Группа 32"/>
          <p:cNvGrpSpPr/>
          <p:nvPr/>
        </p:nvGrpSpPr>
        <p:grpSpPr>
          <a:xfrm>
            <a:off x="285720" y="1714488"/>
            <a:ext cx="3929090" cy="523220"/>
            <a:chOff x="285720" y="1714488"/>
            <a:chExt cx="3929090" cy="523220"/>
          </a:xfrm>
        </p:grpSpPr>
        <p:sp>
          <p:nvSpPr>
            <p:cNvPr id="30" name="Прямоугольник 29"/>
            <p:cNvSpPr/>
            <p:nvPr/>
          </p:nvSpPr>
          <p:spPr>
            <a:xfrm>
              <a:off x="1214414" y="1849426"/>
              <a:ext cx="3000396" cy="71438"/>
            </a:xfrm>
            <a:prstGeom prst="rect">
              <a:avLst/>
            </a:prstGeom>
            <a:solidFill>
              <a:schemeClr val="accent1">
                <a:alpha val="36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285720" y="1714488"/>
              <a:ext cx="87075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prstClr val="black"/>
                  </a:solidFill>
                  <a:latin typeface="Arial Black" pitchFamily="34" charset="0"/>
                  <a:cs typeface="Times New Roman" pitchFamily="18" charset="0"/>
                </a:rPr>
                <a:t>+</a:t>
              </a:r>
              <a:r>
                <a:rPr lang="en-US" sz="280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1,5</a:t>
              </a:r>
              <a:endParaRPr lang="ru-RU" b="1" dirty="0"/>
            </a:p>
          </p:txBody>
        </p:sp>
      </p:grpSp>
      <p:sp>
        <p:nvSpPr>
          <p:cNvPr id="34" name="Прямоугольник 33"/>
          <p:cNvSpPr/>
          <p:nvPr/>
        </p:nvSpPr>
        <p:spPr>
          <a:xfrm>
            <a:off x="1000100" y="5929330"/>
            <a:ext cx="30257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K: </a:t>
            </a:r>
            <a:r>
              <a:rPr lang="ru-RU" sz="2400" b="1" i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Ме</a:t>
            </a:r>
            <a:r>
              <a:rPr lang="en-US" sz="2400" b="1" i="1" baseline="30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n</a:t>
            </a:r>
            <a:r>
              <a:rPr lang="ru-RU" sz="2400" b="1" i="1" baseline="30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+ </a:t>
            </a:r>
            <a:r>
              <a:rPr lang="ru-RU" sz="2400" b="1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+ </a:t>
            </a:r>
            <a:r>
              <a:rPr lang="en-US" sz="2400" b="1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n</a:t>
            </a:r>
            <a:r>
              <a:rPr lang="ru-RU" sz="2400" b="1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е</a:t>
            </a:r>
            <a:r>
              <a:rPr lang="ru-RU" sz="2400" b="1" i="1" baseline="30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- </a:t>
            </a:r>
            <a:r>
              <a:rPr lang="ru-RU" sz="2400" b="1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= </a:t>
            </a:r>
            <a:r>
              <a:rPr lang="ru-RU" sz="2400" b="1" i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Ме</a:t>
            </a:r>
            <a:r>
              <a:rPr lang="ru-RU" sz="2400" b="1" i="1" baseline="30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5094294" y="4786322"/>
            <a:ext cx="38354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2Н</a:t>
            </a:r>
            <a:r>
              <a:rPr lang="ru-RU" sz="2400" b="1" baseline="30000" dirty="0" smtClean="0">
                <a:latin typeface="Arial" pitchFamily="34" charset="0"/>
                <a:cs typeface="Arial" pitchFamily="34" charset="0"/>
              </a:rPr>
              <a:t>+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+ 2е</a:t>
            </a:r>
            <a:r>
              <a:rPr lang="ru-RU" sz="2400" b="1" baseline="300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= Н</a:t>
            </a:r>
            <a:r>
              <a:rPr lang="ru-RU" sz="2400" b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2400" b="1" baseline="30000" dirty="0" smtClean="0">
                <a:latin typeface="Arial" pitchFamily="34" charset="0"/>
                <a:cs typeface="Arial" pitchFamily="34" charset="0"/>
              </a:rPr>
              <a:t>0</a:t>
            </a:r>
          </a:p>
          <a:p>
            <a:r>
              <a:rPr lang="ru-RU" sz="2400" b="1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2НОН + 2е</a:t>
            </a:r>
            <a:r>
              <a:rPr lang="ru-RU" sz="2400" b="1" baseline="30000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</a:t>
            </a:r>
            <a:r>
              <a:rPr lang="ru-RU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= Н</a:t>
            </a:r>
            <a:r>
              <a:rPr lang="ru-RU" sz="2400" b="1" baseline="-25000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2</a:t>
            </a:r>
            <a:r>
              <a:rPr lang="ru-RU" sz="2400" b="1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↑ + 2ОН</a:t>
            </a:r>
            <a:r>
              <a:rPr lang="ru-RU" sz="2400" b="1" baseline="30000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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</a:t>
            </a:r>
            <a:endParaRPr lang="ru-RU" sz="2400" dirty="0"/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 flipV="1">
            <a:off x="1428728" y="5000636"/>
            <a:ext cx="2786082" cy="42862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500298" y="181253"/>
            <a:ext cx="4071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«Земля в иллюминаторе»</a:t>
            </a:r>
            <a:endParaRPr lang="ru-RU" sz="2400" baseline="30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 flipV="1">
            <a:off x="1428728" y="2000240"/>
            <a:ext cx="2754330" cy="4238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Прямоугольник 41"/>
          <p:cNvSpPr/>
          <p:nvPr/>
        </p:nvSpPr>
        <p:spPr>
          <a:xfrm>
            <a:off x="5072066" y="714356"/>
            <a:ext cx="37609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2Н</a:t>
            </a:r>
            <a:r>
              <a:rPr lang="ru-RU" sz="2400" b="1" baseline="-30000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2</a:t>
            </a:r>
            <a:r>
              <a:rPr lang="ru-RU" sz="2400" b="1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О – 4е</a:t>
            </a:r>
            <a:r>
              <a:rPr lang="ru-RU" sz="2400" b="1" baseline="30000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</a:t>
            </a:r>
            <a:r>
              <a:rPr lang="ru-RU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400" b="1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</a:t>
            </a:r>
            <a:r>
              <a:rPr lang="ru-RU" sz="2400" b="1" baseline="30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lang="ru-RU" sz="2400" b="1" baseline="-30000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2</a:t>
            </a:r>
            <a:r>
              <a:rPr lang="ru-RU" sz="2400" b="1" baseline="50000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о</a:t>
            </a:r>
            <a:r>
              <a:rPr lang="ru-RU" sz="2400" b="1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</a:t>
            </a:r>
            <a:r>
              <a:rPr lang="ru-RU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+ 4Н</a:t>
            </a:r>
            <a:r>
              <a:rPr lang="ru-RU" sz="2400" b="1" baseline="30000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+</a:t>
            </a:r>
            <a:r>
              <a:rPr lang="ru-RU" sz="2400" baseline="30000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</a:t>
            </a:r>
            <a:endParaRPr lang="ru-RU" sz="2400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5072066" y="1142984"/>
            <a:ext cx="39340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4ОН</a:t>
            </a:r>
            <a:r>
              <a:rPr lang="ru-RU" sz="2400" b="1" baseline="30000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</a:t>
            </a:r>
            <a:r>
              <a:rPr lang="ru-RU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– 4е</a:t>
            </a:r>
            <a:r>
              <a:rPr lang="ru-RU" sz="2400" b="1" baseline="30000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</a:t>
            </a:r>
            <a:r>
              <a:rPr lang="ru-RU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400" b="1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</a:t>
            </a:r>
            <a:r>
              <a:rPr lang="ru-RU" sz="2400" b="1" baseline="30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lang="ru-RU" sz="2400" b="1" baseline="-30000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2</a:t>
            </a:r>
            <a:r>
              <a:rPr lang="ru-RU" sz="2400" b="1" baseline="50000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о</a:t>
            </a:r>
            <a:r>
              <a:rPr lang="ru-RU" sz="2400" b="1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</a:t>
            </a:r>
            <a:r>
              <a:rPr lang="ru-RU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+ 2Н</a:t>
            </a:r>
            <a:r>
              <a:rPr lang="ru-RU" sz="2400" b="1" baseline="-30000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2</a:t>
            </a:r>
            <a:r>
              <a:rPr lang="ru-RU" sz="2400" b="1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О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"/>
                            </p:stCondLst>
                            <p:childTnLst>
                              <p:par>
                                <p:cTn id="9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build="allAtOnce"/>
      <p:bldP spid="11" grpId="0" build="allAtOnce"/>
      <p:bldP spid="12" grpId="0" animBg="1"/>
      <p:bldP spid="13" grpId="0" build="allAtOnce"/>
      <p:bldP spid="16" grpId="0" animBg="1"/>
      <p:bldP spid="17" grpId="0" animBg="1"/>
      <p:bldP spid="20" grpId="0" animBg="1"/>
      <p:bldP spid="21" grpId="0" animBg="1"/>
      <p:bldP spid="24" grpId="0" build="allAtOnce" animBg="1"/>
      <p:bldP spid="34" grpId="0" build="allAtOnce"/>
      <p:bldP spid="35" grpId="0" uiExpand="1" build="allAtOnce"/>
      <p:bldP spid="42" grpId="0" build="allAtOnce"/>
      <p:bldP spid="43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643042" y="159649"/>
            <a:ext cx="7286676" cy="5032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Последовательность процессов восстановления на катоде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Катионы металлов с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потенциалом более положительным, чем потенциал водорода, по схеме: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</a:t>
            </a:r>
            <a:r>
              <a:rPr kumimoji="0" lang="en-US" sz="2400" b="1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</a:t>
            </a:r>
            <a:r>
              <a:rPr kumimoji="0" lang="ru-RU" sz="2400" b="1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+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+ 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</a:t>
            </a:r>
            <a:r>
              <a:rPr kumimoji="0" lang="ru-RU" sz="2400" b="1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-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=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</a:t>
            </a:r>
            <a:r>
              <a:rPr kumimoji="0" lang="ru-RU" sz="2400" b="1" i="1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Катионы с потенциалом, близким к потенциалу разложения воды.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Как правило, протекают два процесса одновременно, но разными скоростями: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восстановление металла и водорода.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3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. Катионы с потенциалом меньше </a:t>
            </a:r>
            <a:r>
              <a:rPr kumimoji="0" lang="ru-RU" sz="2000" b="1" i="0" u="none" strike="noStrike" cap="none" normalizeH="0" baseline="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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1В 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(более отрицательным, чем у воды) не восстанавливаются. 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Происходит восстановление водорода из воды :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2НОН + 2е</a:t>
            </a:r>
            <a:r>
              <a:rPr kumimoji="0" lang="ru-RU" sz="24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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= Н</a:t>
            </a:r>
            <a:r>
              <a:rPr kumimoji="0" lang="ru-RU" sz="2400" b="1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2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↑ + 2ОН</a:t>
            </a:r>
            <a:r>
              <a:rPr kumimoji="0" lang="ru-RU" sz="24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</a:t>
            </a:r>
            <a:endParaRPr kumimoji="0" lang="ru-RU" sz="240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Такие активные металлы получают только из </a:t>
            </a:r>
            <a:r>
              <a:rPr kumimoji="0" lang="ru-RU" sz="2000" b="1" i="0" u="none" strike="noStrike" cap="none" normalizeH="0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расплава</a:t>
            </a:r>
            <a:r>
              <a:rPr kumimoji="0" lang="ru-RU" sz="20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. </a:t>
            </a:r>
          </a:p>
        </p:txBody>
      </p:sp>
      <p:grpSp>
        <p:nvGrpSpPr>
          <p:cNvPr id="32" name="Группа 31"/>
          <p:cNvGrpSpPr/>
          <p:nvPr/>
        </p:nvGrpSpPr>
        <p:grpSpPr>
          <a:xfrm>
            <a:off x="93146" y="714356"/>
            <a:ext cx="1335582" cy="3286147"/>
            <a:chOff x="357158" y="1643050"/>
            <a:chExt cx="1335582" cy="3286147"/>
          </a:xfrm>
        </p:grpSpPr>
        <p:sp>
          <p:nvSpPr>
            <p:cNvPr id="21" name="Равнобедренный треугольник 20"/>
            <p:cNvSpPr/>
            <p:nvPr/>
          </p:nvSpPr>
          <p:spPr>
            <a:xfrm flipV="1">
              <a:off x="1217590" y="2643182"/>
              <a:ext cx="29011" cy="571504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Равнобедренный треугольник 21"/>
            <p:cNvSpPr/>
            <p:nvPr/>
          </p:nvSpPr>
          <p:spPr>
            <a:xfrm flipV="1">
              <a:off x="1389042" y="2643182"/>
              <a:ext cx="45719" cy="1038232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Равнобедренный треугольник 22"/>
            <p:cNvSpPr/>
            <p:nvPr/>
          </p:nvSpPr>
          <p:spPr>
            <a:xfrm flipV="1">
              <a:off x="1071538" y="2643182"/>
              <a:ext cx="29011" cy="285752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 flipV="1">
              <a:off x="900740" y="2643181"/>
              <a:ext cx="792000" cy="36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59439" y="2928934"/>
              <a:ext cx="366942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dirty="0" smtClean="0">
                  <a:latin typeface="Arial" pitchFamily="34" charset="0"/>
                  <a:cs typeface="Arial" pitchFamily="34" charset="0"/>
                </a:rPr>
                <a:t>Катод</a:t>
              </a:r>
              <a:endParaRPr lang="ru-RU" sz="2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Стрелка вниз 25"/>
            <p:cNvSpPr/>
            <p:nvPr/>
          </p:nvSpPr>
          <p:spPr>
            <a:xfrm flipV="1">
              <a:off x="857224" y="1643050"/>
              <a:ext cx="71438" cy="2786082"/>
            </a:xfrm>
            <a:prstGeom prst="downArrow">
              <a:avLst>
                <a:gd name="adj1" fmla="val 22650"/>
                <a:gd name="adj2" fmla="val 106068"/>
              </a:avLst>
            </a:prstGeom>
            <a:ln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7" name="Прямая со стрелкой 26"/>
            <p:cNvCxnSpPr/>
            <p:nvPr/>
          </p:nvCxnSpPr>
          <p:spPr>
            <a:xfrm rot="16200000" flipV="1">
              <a:off x="554637" y="4352789"/>
              <a:ext cx="1143008" cy="9808"/>
            </a:xfrm>
            <a:prstGeom prst="straightConnector1">
              <a:avLst/>
            </a:prstGeom>
            <a:ln w="57150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Плюс 27"/>
            <p:cNvSpPr/>
            <p:nvPr/>
          </p:nvSpPr>
          <p:spPr>
            <a:xfrm>
              <a:off x="1214413" y="3929066"/>
              <a:ext cx="360000" cy="360000"/>
            </a:xfrm>
            <a:prstGeom prst="mathPlus">
              <a:avLst>
                <a:gd name="adj1" fmla="val 0"/>
              </a:avLst>
            </a:prstGeom>
            <a:solidFill>
              <a:schemeClr val="tx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57158" y="2000240"/>
              <a:ext cx="5715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4000" dirty="0" smtClean="0">
                  <a:latin typeface="Arial" pitchFamily="34" charset="0"/>
                  <a:cs typeface="Arial" pitchFamily="34" charset="0"/>
                </a:rPr>
                <a:t>φ</a:t>
              </a:r>
              <a:endParaRPr lang="ru-RU" sz="4000" dirty="0"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31745" name="Object 1"/>
          <p:cNvGraphicFramePr>
            <a:graphicFrameLocks noChangeAspect="1"/>
          </p:cNvGraphicFramePr>
          <p:nvPr/>
        </p:nvGraphicFramePr>
        <p:xfrm>
          <a:off x="214314" y="4286256"/>
          <a:ext cx="2500298" cy="517525"/>
        </p:xfrm>
        <a:graphic>
          <a:graphicData uri="http://schemas.openxmlformats.org/presentationml/2006/ole">
            <p:oleObj spid="_x0000_s31745" name="Формула" r:id="rId3" imgW="1244520" imgH="241200" progId="Equation.3">
              <p:embed/>
            </p:oleObj>
          </a:graphicData>
        </a:graphic>
      </p:graphicFrame>
      <p:pic>
        <p:nvPicPr>
          <p:cNvPr id="33" name="Picture 2" descr="http://www.kaleydoskop-prk.ru/tinymce/jscripts/tiny_mce/plugins/imagemanager/46.jpg"/>
          <p:cNvPicPr>
            <a:picLocks noChangeAspect="1" noChangeArrowheads="1"/>
          </p:cNvPicPr>
          <p:nvPr/>
        </p:nvPicPr>
        <p:blipFill>
          <a:blip r:embed="rId4" cstate="print"/>
          <a:srcRect b="52756"/>
          <a:stretch>
            <a:fillRect/>
          </a:stretch>
        </p:blipFill>
        <p:spPr bwMode="auto">
          <a:xfrm>
            <a:off x="357158" y="5122874"/>
            <a:ext cx="8429684" cy="1428760"/>
          </a:xfrm>
          <a:prstGeom prst="rect">
            <a:avLst/>
          </a:prstGeom>
          <a:noFill/>
        </p:spPr>
      </p:pic>
      <p:sp>
        <p:nvSpPr>
          <p:cNvPr id="34" name="Прямоугольник 33"/>
          <p:cNvSpPr/>
          <p:nvPr/>
        </p:nvSpPr>
        <p:spPr>
          <a:xfrm>
            <a:off x="642910" y="2143116"/>
            <a:ext cx="785818" cy="214314"/>
          </a:xfrm>
          <a:prstGeom prst="rect">
            <a:avLst/>
          </a:prstGeom>
          <a:solidFill>
            <a:srgbClr val="FFFF00">
              <a:alpha val="3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8" name="Соединительная линия уступом 17"/>
          <p:cNvCxnSpPr/>
          <p:nvPr/>
        </p:nvCxnSpPr>
        <p:spPr>
          <a:xfrm rot="10800000" flipV="1">
            <a:off x="857224" y="1268760"/>
            <a:ext cx="1266504" cy="374290"/>
          </a:xfrm>
          <a:prstGeom prst="bentConnector3">
            <a:avLst>
              <a:gd name="adj1" fmla="val 100138"/>
            </a:avLst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1" name="Shape 40"/>
          <p:cNvCxnSpPr>
            <a:endCxn id="34" idx="3"/>
          </p:cNvCxnSpPr>
          <p:nvPr/>
        </p:nvCxnSpPr>
        <p:spPr>
          <a:xfrm flipH="1" flipV="1">
            <a:off x="1428728" y="2250273"/>
            <a:ext cx="714383" cy="357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 rot="10800000">
            <a:off x="1214414" y="2643182"/>
            <a:ext cx="928694" cy="7858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285784" y="214099"/>
            <a:ext cx="8643934" cy="615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Последовательность</a:t>
            </a: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процессов</a:t>
            </a: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окисления</a:t>
            </a: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</a:t>
            </a: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аноде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</a:pPr>
            <a:r>
              <a:rPr lang="en-US" sz="24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lang="en-US" sz="2400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lang="ru-RU" sz="2400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электролиз с растворимым (активным) анодом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lang="en-US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Если анод выполнен из активного материала: металла с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потенциалом более отрицательным, чем потенциалы окисления других веществ, присутствующих в данной системе, в том числе ионов ОН</a:t>
            </a:r>
            <a:r>
              <a:rPr kumimoji="0" lang="ru-RU" sz="24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45085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</a:t>
            </a:r>
            <a:r>
              <a:rPr kumimoji="0" lang="ru-RU" sz="3200" b="1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</a:t>
            </a: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</a:t>
            </a:r>
            <a:r>
              <a:rPr lang="ru-RU" sz="3200" b="1" baseline="30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–</a:t>
            </a:r>
            <a:r>
              <a:rPr kumimoji="0" lang="ru-RU" sz="32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=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</a:t>
            </a:r>
            <a:r>
              <a:rPr kumimoji="0" lang="en-US" sz="3200" b="1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</a:t>
            </a:r>
            <a:r>
              <a:rPr kumimoji="0" lang="ru-RU" sz="32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+</a:t>
            </a:r>
            <a:r>
              <a:rPr kumimoji="0" lang="en-US" sz="3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- 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анодное растворение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lang="ru-RU" sz="2400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электролиз нерастворимым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400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(инертным)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анодом. Если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анод выполнен из неактивного материала (например,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Рt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Аu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графита и других веществ с большим положительным потенциалом). В этом случае сначала окисляются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бескислородные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анионы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r>
              <a:rPr kumimoji="0" lang="ru-RU" sz="2400" b="1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</a:t>
            </a:r>
            <a:r>
              <a:rPr kumimoji="0" lang="ru-RU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Cl</a:t>
            </a:r>
            <a:r>
              <a:rPr kumimoji="0" lang="ru-RU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Br</a:t>
            </a:r>
            <a:r>
              <a:rPr kumimoji="0" lang="ru-RU" sz="24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J</a:t>
            </a:r>
            <a:r>
              <a:rPr kumimoji="0" lang="ru-RU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S</a:t>
            </a:r>
            <a:r>
              <a:rPr kumimoji="0" lang="ru-RU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2-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 др.) по схеме: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r>
              <a:rPr kumimoji="0" lang="ru-RU" sz="3200" b="1" i="1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</a:t>
            </a:r>
            <a:r>
              <a:rPr lang="ru-RU" sz="3200" b="1" baseline="30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–</a:t>
            </a:r>
            <a:r>
              <a:rPr lang="ru-RU" sz="3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 </a:t>
            </a:r>
            <a:r>
              <a:rPr kumimoji="0" lang="ru-RU" sz="32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</a:t>
            </a:r>
            <a:r>
              <a:rPr lang="ru-RU" sz="3200" b="1" baseline="30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=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r>
              <a:rPr kumimoji="0" lang="ru-RU" sz="3200" b="1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endParaRPr kumimoji="0" lang="ru-RU" sz="2400" b="1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  <a:sym typeface="Symbol" pitchFamily="18" charset="2"/>
            </a:endParaRP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/>
        </p:nvGraphicFramePr>
        <p:xfrm>
          <a:off x="5143504" y="5643578"/>
          <a:ext cx="3209123" cy="785818"/>
        </p:xfrm>
        <a:graphic>
          <a:graphicData uri="http://schemas.openxmlformats.org/presentationml/2006/ole">
            <p:oleObj spid="_x0000_s19458" name="Формула" r:id="rId3" imgW="1066680" imgH="266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368280"/>
            <a:ext cx="871543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3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. Выделение кислорода при окислении ионов ОН</a:t>
            </a:r>
            <a:r>
              <a:rPr lang="ru-RU" sz="2400" baseline="30000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</a:t>
            </a:r>
            <a:r>
              <a:rPr lang="ru-RU" sz="2400" baseline="30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и воды протекает при отсутствии </a:t>
            </a:r>
            <a:r>
              <a:rPr lang="ru-RU" sz="2400" dirty="0" err="1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бескислородных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анионов по схеме.</a:t>
            </a:r>
            <a:endParaRPr lang="ru-RU" sz="2400" baseline="30000" dirty="0" smtClean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В щелочной среде (при рН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7):</a:t>
            </a:r>
            <a:endParaRPr lang="ru-RU" sz="2400" dirty="0" smtClean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lvl="0" algn="ctr" eaLnBrk="0" fontAlgn="base" hangingPunct="0">
              <a:spcBef>
                <a:spcPts val="1200"/>
              </a:spcBef>
              <a:spcAft>
                <a:spcPts val="1200"/>
              </a:spcAft>
            </a:pP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4ОН</a:t>
            </a:r>
            <a:r>
              <a:rPr lang="ru-RU" sz="2800" b="1" baseline="30000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</a:t>
            </a: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– 4е</a:t>
            </a:r>
            <a:r>
              <a:rPr lang="ru-RU" sz="2800" b="1" baseline="30000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</a:t>
            </a: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</a:t>
            </a:r>
            <a:r>
              <a:rPr lang="ru-RU" sz="2800" b="1" baseline="30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lang="ru-RU" sz="2800" b="1" baseline="-30000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2</a:t>
            </a:r>
            <a:r>
              <a:rPr lang="ru-RU" sz="2800" b="1" baseline="50000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о</a:t>
            </a: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</a:t>
            </a: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+ 2Н</a:t>
            </a:r>
            <a:r>
              <a:rPr lang="ru-RU" sz="2800" b="1" baseline="-30000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2</a:t>
            </a: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О   </a:t>
            </a: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φ</a:t>
            </a:r>
            <a:r>
              <a:rPr lang="ru-RU" sz="2400" baseline="-25000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(О</a:t>
            </a:r>
            <a:r>
              <a:rPr lang="ru-RU" sz="2400" baseline="-44000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2</a:t>
            </a:r>
            <a:r>
              <a:rPr lang="ru-RU" sz="2400" baseline="-25000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/</a:t>
            </a:r>
            <a:r>
              <a:rPr lang="en-US" sz="2400" baseline="-25000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OH</a:t>
            </a:r>
            <a:r>
              <a:rPr lang="en-US" sz="2400" baseline="-2000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</a:t>
            </a:r>
            <a:r>
              <a:rPr lang="ru-RU" sz="2400" baseline="-25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) 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= +1,23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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0,059 </a:t>
            </a:r>
            <a:r>
              <a:rPr lang="ru-RU" sz="24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рН</a:t>
            </a:r>
            <a:r>
              <a:rPr lang="ru-RU" sz="2400" b="1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      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В нейтральной среде (при рН=7):</a:t>
            </a:r>
            <a:endParaRPr lang="ru-RU" sz="2400" dirty="0" smtClean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lvl="0" algn="ctr" eaLnBrk="0" fontAlgn="base" hangingPunct="0">
              <a:spcBef>
                <a:spcPts val="1200"/>
              </a:spcBef>
              <a:spcAft>
                <a:spcPts val="1200"/>
              </a:spcAft>
            </a:pPr>
            <a:r>
              <a:rPr lang="ru-RU" sz="2400" b="1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2Н</a:t>
            </a:r>
            <a:r>
              <a:rPr lang="ru-RU" sz="2400" b="1" baseline="-30000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2</a:t>
            </a:r>
            <a:r>
              <a:rPr lang="ru-RU" sz="2400" b="1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О – 4е</a:t>
            </a:r>
            <a:r>
              <a:rPr lang="ru-RU" sz="2400" b="1" baseline="30000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</a:t>
            </a:r>
            <a:r>
              <a:rPr lang="ru-RU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400" b="1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</a:t>
            </a:r>
            <a:r>
              <a:rPr lang="ru-RU" sz="2400" b="1" baseline="30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lang="ru-RU" sz="2400" b="1" baseline="-30000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2</a:t>
            </a:r>
            <a:r>
              <a:rPr lang="ru-RU" sz="2400" b="1" baseline="50000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о</a:t>
            </a:r>
            <a:r>
              <a:rPr lang="ru-RU" sz="2400" b="1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</a:t>
            </a:r>
            <a:r>
              <a:rPr lang="ru-RU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+ 4Н</a:t>
            </a:r>
            <a:r>
              <a:rPr lang="ru-RU" sz="2400" b="1" baseline="30000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+</a:t>
            </a:r>
            <a:r>
              <a:rPr lang="ru-RU" sz="2400" baseline="30000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</a:t>
            </a:r>
            <a:r>
              <a:rPr lang="ru-RU" sz="2400" b="1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</a:t>
            </a: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φ</a:t>
            </a:r>
            <a:r>
              <a:rPr lang="ru-RU" sz="2400" baseline="-25000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(О</a:t>
            </a:r>
            <a:r>
              <a:rPr lang="ru-RU" sz="2400" baseline="-48000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2</a:t>
            </a:r>
            <a:r>
              <a:rPr lang="ru-RU" sz="2400" baseline="-25000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/</a:t>
            </a:r>
            <a:r>
              <a:rPr lang="en-US" sz="2400" baseline="-25000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OH</a:t>
            </a:r>
            <a:r>
              <a:rPr lang="en-US" sz="2400" baseline="-2000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</a:t>
            </a:r>
            <a:r>
              <a:rPr lang="ru-RU" sz="2400" baseline="-25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) 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= +1,23 -0,059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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7=+0,817В.</a:t>
            </a:r>
            <a:r>
              <a:rPr lang="ru-RU" sz="2400" b="1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при высоких плотностях тока процесс идёт с перенапряжением </a:t>
            </a:r>
            <a:r>
              <a:rPr lang="ru-RU" sz="24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+1,5 В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. </a:t>
            </a:r>
            <a:endParaRPr lang="en-US" sz="2400" b="1" dirty="0" smtClean="0">
              <a:latin typeface="Arial" pitchFamily="34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21439" y="4830087"/>
            <a:ext cx="850112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типа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SO</a:t>
            </a:r>
            <a:r>
              <a:rPr kumimoji="0" lang="ru-RU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</a:t>
            </a:r>
            <a:r>
              <a:rPr kumimoji="0" lang="ru-RU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2-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SO</a:t>
            </a:r>
            <a:r>
              <a:rPr kumimoji="0" lang="ru-RU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ru-RU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2-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,NO</a:t>
            </a:r>
            <a:r>
              <a:rPr kumimoji="0" lang="ru-RU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ru-RU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,CO</a:t>
            </a:r>
            <a:r>
              <a:rPr kumimoji="0" lang="ru-RU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ru-RU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2-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др.), а также ионы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</a:t>
            </a:r>
            <a:r>
              <a:rPr kumimoji="0" lang="ru-RU" sz="2400" b="0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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имеют более положительный потенциал, чем потенциал окисления воды и на аноде не окисляются. В их присутствии на аноде протекает реакция выделения кислорода.</a:t>
            </a:r>
            <a:endParaRPr kumimoji="0" lang="ru-RU" sz="2000" b="0" i="0" u="none" strike="noStrike" cap="none" normalizeH="0" baseline="3000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4401459"/>
            <a:ext cx="49292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4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. Кислородсодержащие анионы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</a:t>
            </a:r>
          </a:p>
        </p:txBody>
      </p:sp>
      <p:graphicFrame>
        <p:nvGraphicFramePr>
          <p:cNvPr id="41986" name="Object 2"/>
          <p:cNvGraphicFramePr>
            <a:graphicFrameLocks noChangeAspect="1"/>
          </p:cNvGraphicFramePr>
          <p:nvPr/>
        </p:nvGraphicFramePr>
        <p:xfrm>
          <a:off x="5651508" y="4376059"/>
          <a:ext cx="857256" cy="514354"/>
        </p:xfrm>
        <a:graphic>
          <a:graphicData uri="http://schemas.openxmlformats.org/presentationml/2006/ole">
            <p:oleObj spid="_x0000_s41986" name="Формула" r:id="rId3" imgW="393529" imgH="241195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бычная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1254</TotalTime>
  <Words>902</Words>
  <Application>Microsoft Office PowerPoint</Application>
  <PresentationFormat>Экран (4:3)</PresentationFormat>
  <Paragraphs>95</Paragraphs>
  <Slides>14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7" baseType="lpstr">
      <vt:lpstr>Модульная</vt:lpstr>
      <vt:lpstr>Обычная</vt:lpstr>
      <vt:lpstr>Формула</vt:lpstr>
      <vt:lpstr>Электролиз веществ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Электролиз веществ</dc:title>
  <dc:creator>1</dc:creator>
  <cp:lastModifiedBy>Windows User</cp:lastModifiedBy>
  <cp:revision>118</cp:revision>
  <dcterms:created xsi:type="dcterms:W3CDTF">2010-02-01T16:48:23Z</dcterms:created>
  <dcterms:modified xsi:type="dcterms:W3CDTF">2017-12-05T11:51:19Z</dcterms:modified>
</cp:coreProperties>
</file>